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411" r:id="rId2"/>
    <p:sldId id="412" r:id="rId3"/>
    <p:sldId id="413" r:id="rId4"/>
    <p:sldId id="415" r:id="rId5"/>
    <p:sldId id="416" r:id="rId6"/>
    <p:sldId id="417" r:id="rId7"/>
    <p:sldId id="418" r:id="rId8"/>
    <p:sldId id="419" r:id="rId9"/>
    <p:sldId id="420" r:id="rId10"/>
    <p:sldId id="421" r:id="rId11"/>
    <p:sldId id="422" r:id="rId12"/>
    <p:sldId id="423" r:id="rId13"/>
    <p:sldId id="424" r:id="rId14"/>
    <p:sldId id="425" r:id="rId15"/>
    <p:sldId id="426" r:id="rId16"/>
    <p:sldId id="427" r:id="rId17"/>
    <p:sldId id="428" r:id="rId18"/>
    <p:sldId id="429" r:id="rId19"/>
    <p:sldId id="335" r:id="rId20"/>
    <p:sldId id="257" r:id="rId21"/>
    <p:sldId id="430" r:id="rId22"/>
    <p:sldId id="267" r:id="rId23"/>
    <p:sldId id="268" r:id="rId24"/>
    <p:sldId id="358" r:id="rId25"/>
    <p:sldId id="431" r:id="rId26"/>
    <p:sldId id="432" r:id="rId27"/>
    <p:sldId id="433" r:id="rId28"/>
    <p:sldId id="348" r:id="rId29"/>
    <p:sldId id="434" r:id="rId30"/>
    <p:sldId id="435" r:id="rId31"/>
    <p:sldId id="436" r:id="rId32"/>
    <p:sldId id="369" r:id="rId33"/>
    <p:sldId id="371" r:id="rId34"/>
    <p:sldId id="437" r:id="rId35"/>
    <p:sldId id="370" r:id="rId36"/>
    <p:sldId id="382" r:id="rId37"/>
    <p:sldId id="438" r:id="rId38"/>
    <p:sldId id="439" r:id="rId39"/>
    <p:sldId id="384" r:id="rId40"/>
    <p:sldId id="385" r:id="rId41"/>
    <p:sldId id="446" r:id="rId42"/>
    <p:sldId id="390" r:id="rId43"/>
    <p:sldId id="391" r:id="rId44"/>
    <p:sldId id="410" r:id="rId45"/>
    <p:sldId id="285" r:id="rId46"/>
    <p:sldId id="400" r:id="rId47"/>
    <p:sldId id="398" r:id="rId48"/>
    <p:sldId id="447" r:id="rId49"/>
    <p:sldId id="396" r:id="rId50"/>
    <p:sldId id="286" r:id="rId51"/>
    <p:sldId id="260" r:id="rId52"/>
    <p:sldId id="405" r:id="rId53"/>
    <p:sldId id="406" r:id="rId54"/>
    <p:sldId id="407" r:id="rId55"/>
    <p:sldId id="408" r:id="rId56"/>
    <p:sldId id="440" r:id="rId57"/>
    <p:sldId id="441" r:id="rId58"/>
    <p:sldId id="442" r:id="rId59"/>
    <p:sldId id="443" r:id="rId60"/>
    <p:sldId id="444" r:id="rId61"/>
    <p:sldId id="445" r:id="rId6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1DE"/>
    <a:srgbClr val="69FC5E"/>
    <a:srgbClr val="43C1F5"/>
    <a:srgbClr val="F8F504"/>
    <a:srgbClr val="41FB33"/>
    <a:srgbClr val="BAFFF5"/>
    <a:srgbClr val="F85AFA"/>
    <a:srgbClr val="F8C7A7"/>
    <a:srgbClr val="F0E804"/>
    <a:srgbClr val="FBF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94369" autoAdjust="0"/>
  </p:normalViewPr>
  <p:slideViewPr>
    <p:cSldViewPr snapToGrid="0">
      <p:cViewPr varScale="1">
        <p:scale>
          <a:sx n="87" d="100"/>
          <a:sy n="87" d="100"/>
        </p:scale>
        <p:origin x="104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9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1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b="1" dirty="0" smtClean="0">
                <a:latin typeface="黑体" pitchFamily="49" charset="-122"/>
                <a:ea typeface="黑体" pitchFamily="49" charset="-122"/>
              </a:rPr>
              <a:t>领土面积很小只有北京市面积的1/27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89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3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hyperlink" Target="http://baike.baidu.com/view/1210794.htm" TargetMode="Externa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ADMINI~1\AppData\Local\Temp\Rar$DIa0.152\18-4-18.TI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7" Type="http://schemas.openxmlformats.org/officeDocument/2006/relationships/slide" Target="slide59.xm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5" Type="http://schemas.openxmlformats.org/officeDocument/2006/relationships/slide" Target="slide58.xml"/><Relationship Id="rId4" Type="http://schemas.openxmlformats.org/officeDocument/2006/relationships/slide" Target="slide5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Relationship Id="rId9" Type="http://schemas.openxmlformats.org/officeDocument/2006/relationships/image" Target="../media/image9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ADMINI~1\AppData\Local\Temp\Rar$DIa0.152\18-4-18.TI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4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slide" Target="slide38.xml"/><Relationship Id="rId4" Type="http://schemas.openxmlformats.org/officeDocument/2006/relationships/image" Target="../media/image10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09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09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9.jpeg"/><Relationship Id="rId7" Type="http://schemas.openxmlformats.org/officeDocument/2006/relationships/slide" Target="slide38.xml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23.jpeg"/><Relationship Id="rId7" Type="http://schemas.openxmlformats.org/officeDocument/2006/relationships/slide" Target="slide38.xml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slide" Target="slide38.xml"/><Relationship Id="rId4" Type="http://schemas.openxmlformats.org/officeDocument/2006/relationships/image" Target="../media/image12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5943600" cy="577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4"/>
          <p:cNvSpPr txBox="1">
            <a:spLocks noChangeArrowheads="1"/>
          </p:cNvSpPr>
          <p:nvPr/>
        </p:nvSpPr>
        <p:spPr bwMode="auto">
          <a:xfrm>
            <a:off x="6096000" y="914402"/>
            <a:ext cx="2819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(1)</a:t>
            </a:r>
            <a:r>
              <a:rPr lang="zh-CN" altLang="en-US" sz="2400"/>
              <a:t> 半岛：</a:t>
            </a:r>
            <a:r>
              <a:rPr lang="en-US" altLang="zh-CN" sz="2400"/>
              <a:t>A____________</a:t>
            </a:r>
            <a:r>
              <a:rPr lang="zh-CN" altLang="en-US" sz="2400"/>
              <a:t>，</a:t>
            </a:r>
            <a:r>
              <a:rPr lang="en-US" altLang="zh-CN" sz="2400"/>
              <a:t>B______________</a:t>
            </a:r>
            <a:r>
              <a:rPr lang="zh-CN" altLang="en-US" sz="2400"/>
              <a:t>。</a:t>
            </a:r>
          </a:p>
          <a:p>
            <a:pPr eaLnBrk="1" hangingPunct="1"/>
            <a:r>
              <a:rPr lang="en-US" altLang="zh-CN" sz="2400"/>
              <a:t> (2)</a:t>
            </a:r>
            <a:r>
              <a:rPr lang="zh-CN" altLang="en-US" sz="2400"/>
              <a:t> 河流：</a:t>
            </a:r>
            <a:r>
              <a:rPr lang="en-US" altLang="zh-CN" sz="2400"/>
              <a:t>C____________</a:t>
            </a:r>
            <a:r>
              <a:rPr lang="zh-CN" altLang="en-US" sz="2400"/>
              <a:t>，</a:t>
            </a:r>
            <a:r>
              <a:rPr lang="en-US" altLang="zh-CN" sz="2400"/>
              <a:t>D______________</a:t>
            </a:r>
            <a:r>
              <a:rPr lang="zh-CN" altLang="en-US" sz="2400"/>
              <a:t>。</a:t>
            </a:r>
          </a:p>
          <a:p>
            <a:pPr eaLnBrk="1" hangingPunct="1"/>
            <a:r>
              <a:rPr lang="en-US" altLang="zh-CN" sz="2400"/>
              <a:t> (3)</a:t>
            </a:r>
            <a:r>
              <a:rPr lang="zh-CN" altLang="en-US" sz="2400"/>
              <a:t> 海峡：</a:t>
            </a:r>
            <a:r>
              <a:rPr lang="en-US" altLang="zh-CN" sz="2400"/>
              <a:t>E____________</a:t>
            </a:r>
            <a:r>
              <a:rPr lang="zh-CN" altLang="en-US" sz="2400"/>
              <a:t>。</a:t>
            </a:r>
          </a:p>
          <a:p>
            <a:pPr eaLnBrk="1" hangingPunct="1"/>
            <a:r>
              <a:rPr lang="en-US" altLang="zh-CN" sz="2400"/>
              <a:t> (4)</a:t>
            </a:r>
            <a:r>
              <a:rPr lang="zh-CN" altLang="en-US" sz="2400"/>
              <a:t> 岛屿：</a:t>
            </a:r>
            <a:r>
              <a:rPr lang="en-US" altLang="zh-CN" sz="2400"/>
              <a:t>F____________</a:t>
            </a:r>
            <a:r>
              <a:rPr lang="zh-CN" altLang="en-US" sz="2400"/>
              <a:t>，</a:t>
            </a:r>
            <a:r>
              <a:rPr lang="en-US" altLang="zh-CN" sz="2400"/>
              <a:t>G______________</a:t>
            </a:r>
            <a:r>
              <a:rPr lang="zh-CN" altLang="en-US" sz="2400"/>
              <a:t>。</a:t>
            </a:r>
          </a:p>
          <a:p>
            <a:pPr eaLnBrk="1" hangingPunct="1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04956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68575" y="488951"/>
            <a:ext cx="3919538" cy="4603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600" b="1" smtClean="0"/>
              <a:t>泰国最古老的佛庙</a:t>
            </a:r>
          </a:p>
        </p:txBody>
      </p:sp>
      <p:pic>
        <p:nvPicPr>
          <p:cNvPr id="16387" name="Picture 3" descr="泰国最古老的佛庙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2" y="1447800"/>
            <a:ext cx="30400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泰国最古老的佛庙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3276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719489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2"/>
          <p:cNvSpPr txBox="1">
            <a:spLocks noChangeArrowheads="1"/>
          </p:cNvSpPr>
          <p:nvPr/>
        </p:nvSpPr>
        <p:spPr bwMode="auto">
          <a:xfrm>
            <a:off x="611188" y="4724401"/>
            <a:ext cx="8280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18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          </a:t>
            </a:r>
            <a:r>
              <a:rPr kumimoji="0" lang="zh-CN" altLang="en-US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表演泰国古典舞蹈的少女身着经著名的泰国丝制成的服装，并配以金光闪闪的镏金片，她们所戴的帽子，是寺庙风格的宝塔型金冠，充满宗教气息。</a:t>
            </a:r>
          </a:p>
        </p:txBody>
      </p:sp>
      <p:pic>
        <p:nvPicPr>
          <p:cNvPr id="200707" name="Picture 3" descr="2006121215205965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92149"/>
            <a:ext cx="5761038" cy="360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37743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52400" y="5029201"/>
            <a:ext cx="457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泰国人妖表演</a:t>
            </a:r>
          </a:p>
        </p:txBody>
      </p:sp>
      <p:pic>
        <p:nvPicPr>
          <p:cNvPr id="18435" name="Picture 3" descr="20081125203044514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086600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2" name="Picture 4" descr="人妖表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414589"/>
            <a:ext cx="5943600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1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1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rgbClr val="FF0066"/>
                </a:solidFill>
                <a:ea typeface="楷体_GB2312" pitchFamily="49" charset="-122"/>
              </a:rPr>
              <a:t>越南的下龙湾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889125"/>
            <a:ext cx="8229600" cy="4968875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Symbol" panose="05050102010706020507" pitchFamily="18" charset="2"/>
              <a:buNone/>
            </a:pPr>
            <a:r>
              <a:rPr lang="en-US" altLang="zh-CN" sz="2000" b="1" smtClean="0">
                <a:solidFill>
                  <a:srgbClr val="FFFFFF"/>
                </a:solidFill>
              </a:rPr>
              <a:t>              </a:t>
            </a:r>
            <a:r>
              <a:rPr lang="zh-CN" altLang="en-US" sz="2400" b="1" smtClean="0">
                <a:solidFill>
                  <a:srgbClr val="FFFFFF"/>
                </a:solidFill>
              </a:rPr>
              <a:t>下龙湾已被联合国科教文组织评为世界八大自然奇观之一也是世界</a:t>
            </a:r>
            <a:r>
              <a:rPr lang="en-US" altLang="zh-CN" sz="2400" b="1" smtClean="0">
                <a:solidFill>
                  <a:srgbClr val="FFFFFF"/>
                </a:solidFill>
              </a:rPr>
              <a:t>49</a:t>
            </a:r>
            <a:r>
              <a:rPr lang="zh-CN" altLang="en-US" sz="2400" b="1" smtClean="0">
                <a:solidFill>
                  <a:srgbClr val="FFFFFF"/>
                </a:solidFill>
              </a:rPr>
              <a:t>大自然遗产之一。 下龙湾是越南北方广宁省的一个海湾，位于北部湾的西部，离河内</a:t>
            </a:r>
            <a:r>
              <a:rPr lang="en-US" altLang="zh-CN" sz="2400" b="1" smtClean="0">
                <a:solidFill>
                  <a:srgbClr val="FFFFFF"/>
                </a:solidFill>
              </a:rPr>
              <a:t>165</a:t>
            </a:r>
            <a:r>
              <a:rPr lang="zh-CN" altLang="en-US" sz="2400" b="1" smtClean="0">
                <a:solidFill>
                  <a:srgbClr val="FFFFFF"/>
                </a:solidFill>
              </a:rPr>
              <a:t>千米。 传说古代有一群白龙从远方飞来，被这里的绮丽风光所吸引，从天上下来留在海湾里。白龙翻腾激浪，化作千姿百态的奇山异岛。据科学工作者考证，这里是原欧亚大陆的一部分下沉海中形成的自然奇观。 </a:t>
            </a:r>
          </a:p>
        </p:txBody>
      </p:sp>
      <p:pic>
        <p:nvPicPr>
          <p:cNvPr id="202756" name="Picture 4" descr="越南的下龙湾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006839"/>
      </p:ext>
    </p:extLst>
  </p:cSld>
  <p:clrMapOvr>
    <a:masterClrMapping/>
  </p:clrMapOvr>
  <p:transition spd="med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" dur="500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4" grpId="0"/>
      <p:bldP spid="20275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513388" cy="1143000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solidFill>
                  <a:srgbClr val="FFFFFF"/>
                </a:solidFill>
              </a:rPr>
              <a:t>花园城市</a:t>
            </a:r>
            <a:r>
              <a:rPr lang="en-US" altLang="zh-CN" sz="3600" b="1" smtClean="0">
                <a:solidFill>
                  <a:srgbClr val="FFFFFF"/>
                </a:solidFill>
              </a:rPr>
              <a:t>——</a:t>
            </a:r>
            <a:r>
              <a:rPr lang="zh-CN" altLang="en-US" sz="3600" b="1" smtClean="0">
                <a:solidFill>
                  <a:srgbClr val="FFFFFF"/>
                </a:solidFill>
              </a:rPr>
              <a:t>新加坡</a:t>
            </a:r>
          </a:p>
        </p:txBody>
      </p:sp>
      <p:pic>
        <p:nvPicPr>
          <p:cNvPr id="20483" name="Picture 3" descr="2009921133155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5" y="908051"/>
            <a:ext cx="4427537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7416800" y="981075"/>
            <a:ext cx="1727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tx2"/>
                </a:solidFill>
              </a:rPr>
              <a:t>鱼尾狮</a:t>
            </a:r>
          </a:p>
        </p:txBody>
      </p:sp>
      <p:pic>
        <p:nvPicPr>
          <p:cNvPr id="20485" name="Picture 5" descr="050218x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08051"/>
            <a:ext cx="4716463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9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 descr="U1593P42T4D146603F49DT2008090212485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2" y="1"/>
            <a:ext cx="6049963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3" name="Text Box 3"/>
          <p:cNvSpPr txBox="1">
            <a:spLocks noChangeArrowheads="1"/>
          </p:cNvSpPr>
          <p:nvPr/>
        </p:nvSpPr>
        <p:spPr bwMode="auto">
          <a:xfrm>
            <a:off x="685800" y="4648200"/>
            <a:ext cx="763542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        </a:t>
            </a:r>
            <a:r>
              <a:rPr kumimoji="0" lang="zh-CN" altLang="en-US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鱼尾狮是新加坡的象征，是由新加坡雕塑家南边松</a:t>
            </a:r>
          </a:p>
          <a:p>
            <a:pPr>
              <a:defRPr/>
            </a:pPr>
            <a:r>
              <a:rPr kumimoji="0" lang="zh-CN" altLang="en-US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设计的，当时花费了</a:t>
            </a:r>
            <a:r>
              <a:rPr kumimoji="0" lang="en-US" altLang="zh-CN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100</a:t>
            </a:r>
            <a:r>
              <a:rPr kumimoji="0" lang="zh-CN" altLang="en-US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万新元，用了</a:t>
            </a:r>
            <a:r>
              <a:rPr kumimoji="0" lang="en-US" altLang="zh-CN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40</a:t>
            </a:r>
            <a:r>
              <a:rPr kumimoji="0" lang="zh-CN" altLang="en-US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吨水泥。鱼尾</a:t>
            </a:r>
          </a:p>
          <a:p>
            <a:pPr>
              <a:defRPr/>
            </a:pPr>
            <a:r>
              <a:rPr kumimoji="0" lang="zh-CN" altLang="en-US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狮是一座上半身是狮子、下半身是鱼的奇妙的雕塑。上</a:t>
            </a:r>
          </a:p>
          <a:p>
            <a:pPr>
              <a:defRPr/>
            </a:pPr>
            <a:r>
              <a:rPr kumimoji="0" lang="zh-CN" altLang="en-US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半身狮子是根据新加坡在梵语中发音为狮子的意思而来</a:t>
            </a:r>
          </a:p>
          <a:p>
            <a:pPr>
              <a:defRPr/>
            </a:pPr>
            <a:r>
              <a:rPr kumimoji="0" lang="zh-CN" altLang="en-US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的，下半身是鱼则代表了新加坡是一个港口城市。</a:t>
            </a:r>
          </a:p>
        </p:txBody>
      </p:sp>
    </p:spTree>
    <p:extLst>
      <p:ext uri="{BB962C8B-B14F-4D97-AF65-F5344CB8AC3E}">
        <p14:creationId xmlns:p14="http://schemas.microsoft.com/office/powerpoint/2010/main" val="1967134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-41274"/>
            <a:ext cx="358140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7" descr="http://ru.fishki.net/picsw/032011/28/post/frukti/frukti-0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30797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9" descr="http://image6.huangye88.com/2014/12/01/493df7df283abd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386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矩形 5"/>
          <p:cNvSpPr>
            <a:spLocks noChangeArrowheads="1"/>
          </p:cNvSpPr>
          <p:nvPr/>
        </p:nvSpPr>
        <p:spPr bwMode="auto">
          <a:xfrm>
            <a:off x="9144001" y="6443664"/>
            <a:ext cx="9589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u="sng">
                <a:solidFill>
                  <a:schemeClr val="bg1"/>
                </a:solidFill>
                <a:hlinkClick r:id="rId5"/>
              </a:rPr>
              <a:t>蛇皮果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534" name="AutoShape 7" descr="http://m2.quanjing.com/2m/ibrm021/iblbmb02095488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128" name="Picture 9" descr="http://m2.quanjing.com/2m/ibrm021/iblbmb0209548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613"/>
            <a:ext cx="4572000" cy="30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590801"/>
            <a:ext cx="3276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TextBox 10"/>
          <p:cNvSpPr txBox="1">
            <a:spLocks noChangeArrowheads="1"/>
          </p:cNvSpPr>
          <p:nvPr/>
        </p:nvSpPr>
        <p:spPr bwMode="auto">
          <a:xfrm>
            <a:off x="4644035" y="685800"/>
            <a:ext cx="92333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800">
                <a:latin typeface="黑体" panose="02010609060101010101" pitchFamily="49" charset="-122"/>
                <a:ea typeface="黑体" panose="02010609060101010101" pitchFamily="49" charset="-122"/>
              </a:rPr>
              <a:t>东南亚水果</a:t>
            </a:r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7" y="4572000"/>
            <a:ext cx="2949575" cy="2420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44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48100" cy="306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371602" y="2057400"/>
            <a:ext cx="1991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鳄梨，即牛油果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0"/>
            <a:ext cx="4724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886201" y="2286000"/>
            <a:ext cx="9589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番荔枝</a:t>
            </a:r>
          </a:p>
        </p:txBody>
      </p:sp>
      <p:pic>
        <p:nvPicPr>
          <p:cNvPr id="2355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429000"/>
            <a:ext cx="38131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" y="6096000"/>
            <a:ext cx="9589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菠萝蜜</a:t>
            </a:r>
          </a:p>
        </p:txBody>
      </p:sp>
      <p:pic>
        <p:nvPicPr>
          <p:cNvPr id="2356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29000"/>
            <a:ext cx="47053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343401" y="6248400"/>
            <a:ext cx="9589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人参果</a:t>
            </a:r>
          </a:p>
        </p:txBody>
      </p:sp>
    </p:spTree>
    <p:extLst>
      <p:ext uri="{BB962C8B-B14F-4D97-AF65-F5344CB8AC3E}">
        <p14:creationId xmlns:p14="http://schemas.microsoft.com/office/powerpoint/2010/main" val="387600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339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124201" y="2819402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</a:rPr>
              <a:t>龙宫果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0"/>
            <a:ext cx="4648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343401" y="2743202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</a:rPr>
              <a:t>蛇皮果</a:t>
            </a:r>
          </a:p>
        </p:txBody>
      </p:sp>
      <p:pic>
        <p:nvPicPr>
          <p:cNvPr id="2458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2" y="3276600"/>
            <a:ext cx="50958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7010401" y="5105402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</a:rPr>
              <a:t>莲雾果</a:t>
            </a:r>
          </a:p>
        </p:txBody>
      </p:sp>
    </p:spTree>
    <p:extLst>
      <p:ext uri="{BB962C8B-B14F-4D97-AF65-F5344CB8AC3E}">
        <p14:creationId xmlns:p14="http://schemas.microsoft.com/office/powerpoint/2010/main" val="417343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926332" y="1205231"/>
            <a:ext cx="4463415" cy="4321175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8890" y="2062480"/>
            <a:ext cx="7938770" cy="2731771"/>
          </a:xfrm>
          <a:prstGeom prst="rect">
            <a:avLst/>
          </a:prstGeom>
          <a:solidFill>
            <a:srgbClr val="00B0F0">
              <a:alpha val="50000"/>
            </a:srgbClr>
          </a:solidFill>
          <a:ln w="76200" cmpd="thickThin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84006" y="1332011"/>
            <a:ext cx="2040943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第二节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00014" y="2808022"/>
            <a:ext cx="2964273" cy="12003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东南亚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403217" y="-12066"/>
            <a:ext cx="3749675" cy="83715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4400" b="1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世界地理分区</a:t>
            </a:r>
          </a:p>
        </p:txBody>
      </p:sp>
      <p:pic>
        <p:nvPicPr>
          <p:cNvPr id="3" name="图片 2" descr="【东南亚】_副本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4940" y="1458595"/>
            <a:ext cx="3917950" cy="3823971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15889"/>
            <a:ext cx="4648200" cy="1206500"/>
          </a:xfrm>
        </p:spPr>
        <p:txBody>
          <a:bodyPr/>
          <a:lstStyle/>
          <a:p>
            <a:pPr eaLnBrk="1" hangingPunct="1"/>
            <a:r>
              <a:rPr lang="zh-CN" altLang="en-US" sz="3600" smtClean="0"/>
              <a:t>迷人的东南亚海滨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6324600"/>
            <a:ext cx="2209800" cy="3048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zh-CN" altLang="en-US" sz="1600" smtClean="0"/>
              <a:t>菲律宾的岛屿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5" y="1143001"/>
            <a:ext cx="4141787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197" name="Picture 5" descr="菲律宾迷人的岛屿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852740"/>
            <a:ext cx="4210050" cy="348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430439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1752" y="1756409"/>
            <a:ext cx="3917315" cy="382397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5932" y="1116008"/>
            <a:ext cx="313372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经纬度位置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603885" y="2131442"/>
            <a:ext cx="127000" cy="796925"/>
          </a:xfrm>
          <a:prstGeom prst="leftBrac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45820" y="1908175"/>
            <a:ext cx="4673600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/>
              <a:t> 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纬度</a:t>
            </a:r>
            <a:r>
              <a:rPr lang="zh-CN" altLang="en-US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lang="en-US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</a:t>
            </a:r>
            <a:r>
              <a:rPr lang="zh-CN" altLang="en-US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S-23</a:t>
            </a:r>
            <a:r>
              <a:rPr lang="zh-CN" altLang="en-US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26′N</a:t>
            </a:r>
            <a:r>
              <a:rPr lang="zh-CN" altLang="en-US" sz="24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（热带）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820" y="2592071"/>
            <a:ext cx="4118610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zh-CN" altLang="en-US" sz="2800" dirty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经度</a:t>
            </a:r>
            <a:r>
              <a:rPr lang="zh-CN" altLang="en-US" sz="2800" dirty="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lang="en-US" altLang="zh-CN" sz="2400" dirty="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90</a:t>
            </a:r>
            <a:r>
              <a:rPr lang="zh-CN" altLang="en-US" sz="2400" dirty="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°</a:t>
            </a:r>
            <a:r>
              <a:rPr lang="en-US" altLang="zh-CN" sz="2400" dirty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E—130</a:t>
            </a:r>
            <a:r>
              <a:rPr lang="zh-CN" altLang="en-US" sz="2400" dirty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°</a:t>
            </a:r>
            <a:r>
              <a:rPr lang="en-US" altLang="zh-CN" sz="2400" dirty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</a:t>
            </a:r>
            <a:endParaRPr lang="zh-CN" altLang="en-US" sz="2400" b="1" dirty="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426200" y="146686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620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地理位置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5930" y="3312024"/>
            <a:ext cx="2636520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2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海陆位置</a:t>
            </a:r>
            <a:r>
              <a:rPr lang="zh-CN" altLang="en-US" sz="3200">
                <a:effectLst/>
                <a:latin typeface="+mn-ea"/>
                <a:cs typeface="+mn-ea"/>
              </a:rPr>
              <a:t>：</a:t>
            </a:r>
            <a:endParaRPr lang="zh-CN" altLang="en-US" sz="3200">
              <a:solidFill>
                <a:srgbClr val="FF0000"/>
              </a:solidFill>
              <a:effectLst/>
              <a:latin typeface="+mn-ea"/>
              <a:cs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3885" y="4067810"/>
            <a:ext cx="4361180" cy="15142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亚洲东南部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endParaRPr lang="zh-CN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>
              <a:lnSpc>
                <a:spcPct val="110000"/>
              </a:lnSpc>
            </a:pP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是</a:t>
            </a:r>
            <a:r>
              <a:rPr 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亚洲与大洋洲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太平洋和印度洋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十字路口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930" y="5791352"/>
            <a:ext cx="2636520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3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板块位置</a:t>
            </a:r>
            <a:r>
              <a:rPr lang="zh-CN" altLang="en-US" sz="3200">
                <a:effectLst/>
                <a:latin typeface="+mn-ea"/>
                <a:cs typeface="+mn-ea"/>
              </a:rPr>
              <a:t>：</a:t>
            </a:r>
            <a:endParaRPr lang="zh-CN" altLang="en-US" sz="3200">
              <a:solidFill>
                <a:srgbClr val="FF0000"/>
              </a:solidFill>
              <a:effectLst/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76024" y="5824855"/>
            <a:ext cx="5633720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/>
              <a:t> 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亚欧、太平洋、印度洋板块交界处</a:t>
            </a:r>
            <a:endParaRPr lang="zh-CN" sz="24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 descr="的点点滴滴多多"/>
          <p:cNvPicPr>
            <a:picLocks noChangeAspect="1"/>
          </p:cNvPicPr>
          <p:nvPr/>
        </p:nvPicPr>
        <p:blipFill>
          <a:blip r:embed="rId3" cstate="print"/>
          <a:srcRect l="441" t="1313" r="882" b="1328"/>
          <a:stretch>
            <a:fillRect/>
          </a:stretch>
        </p:blipFill>
        <p:spPr>
          <a:xfrm>
            <a:off x="488836" y="1190143"/>
            <a:ext cx="6391275" cy="44646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3" grpId="0" bldLvl="0" animBg="1"/>
      <p:bldP spid="14" grpId="0" bldLvl="0" animBg="1"/>
      <p:bldP spid="5" grpId="0" bldLvl="0" animBg="1"/>
      <p:bldP spid="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东南亚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1957" y="1489077"/>
            <a:ext cx="4839335" cy="383349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6" name="图片 5" descr="图片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9861" y="1267460"/>
            <a:ext cx="4891436" cy="4397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4912" y="771439"/>
            <a:ext cx="238950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中南半岛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：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426200" y="146686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620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主要国家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4912" y="2771259"/>
            <a:ext cx="238950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马来群岛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4910" y="1558863"/>
            <a:ext cx="3749040" cy="982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缅甸、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老挝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、越南、柬埔寨、泰国、马来西亚</a:t>
            </a:r>
            <a:endParaRPr lang="en-US" altLang="zh-CN" sz="2400" dirty="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910" y="3596096"/>
            <a:ext cx="3749040" cy="982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印度尼西亚、新加坡、文莱、菲律宾、东帝汶</a:t>
            </a:r>
            <a:endParaRPr lang="en-US" altLang="zh-CN" sz="2400" dirty="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60003" y="4618150"/>
            <a:ext cx="8424862" cy="212365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唯一的内陆国：</a:t>
            </a:r>
          </a:p>
          <a:p>
            <a:pPr eaLnBrk="1" hangingPunct="1">
              <a:spcBef>
                <a:spcPct val="50000"/>
              </a:spcBef>
            </a:pPr>
            <a:r>
              <a:rPr 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面积最大的：</a:t>
            </a:r>
          </a:p>
          <a:p>
            <a:pPr eaLnBrk="1" hangingPunct="1">
              <a:spcBef>
                <a:spcPct val="50000"/>
              </a:spcBef>
            </a:pPr>
            <a:r>
              <a:rPr 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世界上最大的群岛国：</a:t>
            </a:r>
          </a:p>
          <a:p>
            <a:pPr eaLnBrk="1" hangingPunct="1">
              <a:spcBef>
                <a:spcPct val="50000"/>
              </a:spcBef>
            </a:pPr>
            <a:r>
              <a:rPr 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我国接壤的国家有：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2965092" y="4618148"/>
            <a:ext cx="1800225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>
                <a:latin typeface="黑体" panose="02010609060101010101" pitchFamily="49" charset="-122"/>
                <a:ea typeface="黑体" panose="02010609060101010101" pitchFamily="49" charset="-122"/>
              </a:rPr>
              <a:t>老挝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2644415" y="5189649"/>
            <a:ext cx="2736850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dirty="0">
                <a:latin typeface="黑体" panose="02010609060101010101" pitchFamily="49" charset="-122"/>
                <a:ea typeface="黑体" panose="02010609060101010101" pitchFamily="49" charset="-122"/>
              </a:rPr>
              <a:t>印度尼西亚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3574258" y="5793601"/>
            <a:ext cx="4379912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>
                <a:latin typeface="黑体" panose="02010609060101010101" pitchFamily="49" charset="-122"/>
                <a:ea typeface="黑体" panose="02010609060101010101" pitchFamily="49" charset="-122"/>
              </a:rPr>
              <a:t>印度尼西亚</a:t>
            </a:r>
            <a:r>
              <a:rPr lang="zh-CN" altLang="zh-CN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zh-CN">
                <a:ea typeface="黑体" panose="02010609060101010101" pitchFamily="49" charset="-122"/>
              </a:rPr>
              <a:t>“</a:t>
            </a:r>
            <a:r>
              <a:rPr lang="zh-CN">
                <a:latin typeface="黑体" panose="02010609060101010101" pitchFamily="49" charset="-122"/>
                <a:ea typeface="黑体" panose="02010609060101010101" pitchFamily="49" charset="-122"/>
              </a:rPr>
              <a:t>火山国</a:t>
            </a:r>
            <a:r>
              <a:rPr lang="zh-CN">
                <a:ea typeface="黑体" panose="02010609060101010101" pitchFamily="49" charset="-122"/>
              </a:rPr>
              <a:t>”</a:t>
            </a:r>
            <a:r>
              <a:rPr lang="zh-CN" altLang="zh-CN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3249772" y="6317476"/>
            <a:ext cx="4464050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dirty="0">
                <a:latin typeface="黑体" panose="02010609060101010101" pitchFamily="49" charset="-122"/>
                <a:ea typeface="黑体" panose="02010609060101010101" pitchFamily="49" charset="-122"/>
              </a:rPr>
              <a:t>越南、老挝、缅甸 </a:t>
            </a:r>
          </a:p>
        </p:txBody>
      </p:sp>
    </p:spTree>
    <p:extLst>
      <p:ext uri="{BB962C8B-B14F-4D97-AF65-F5344CB8AC3E}">
        <p14:creationId xmlns:p14="http://schemas.microsoft.com/office/powerpoint/2010/main" val="46425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" grpId="0" bldLvl="0" animBg="1"/>
      <p:bldP spid="10" grpId="0" bldLvl="0" animBg="1"/>
      <p:bldP spid="5" grpId="0" bldLvl="0" animBg="1"/>
      <p:bldP spid="18" grpId="0"/>
      <p:bldP spid="21" grpId="0" autoUpdateAnimBg="0"/>
      <p:bldP spid="22" grpId="0" autoUpdateAnimBg="0"/>
      <p:bldP spid="23" grpId="0" autoUpdateAnimBg="0"/>
      <p:bldP spid="2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东南亚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1957" y="1489077"/>
            <a:ext cx="4839335" cy="383349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6" name="图片 5" descr="图片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3222" y="1267460"/>
            <a:ext cx="4918075" cy="4397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8004" y="1260009"/>
            <a:ext cx="238950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中南半岛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60045" y="5767706"/>
            <a:ext cx="7407910" cy="769441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主要的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：</a:t>
            </a:r>
            <a:r>
              <a:rPr lang="zh-CN" altLang="en-US" sz="4000">
                <a:solidFill>
                  <a:srgbClr val="FF0000"/>
                </a:solidFill>
                <a:effectLst/>
                <a:latin typeface="+mn-ea"/>
                <a:cs typeface="+mn-ea"/>
              </a:rPr>
              <a:t>岛</a:t>
            </a:r>
            <a:r>
              <a:rPr lang="zh-CN" altLang="en-US" sz="3600">
                <a:solidFill>
                  <a:srgbClr val="FF0000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4000">
                <a:solidFill>
                  <a:srgbClr val="FF0000"/>
                </a:solidFill>
                <a:effectLst/>
                <a:latin typeface="+mn-ea"/>
                <a:cs typeface="+mn-ea"/>
              </a:rPr>
              <a:t>半岛</a:t>
            </a:r>
            <a:r>
              <a:rPr lang="zh-CN" altLang="en-US" sz="3600">
                <a:solidFill>
                  <a:srgbClr val="FF0000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4000">
                <a:solidFill>
                  <a:srgbClr val="FF0000"/>
                </a:solidFill>
                <a:effectLst/>
                <a:latin typeface="+mn-ea"/>
                <a:cs typeface="+mn-ea"/>
              </a:rPr>
              <a:t>海</a:t>
            </a:r>
            <a:r>
              <a:rPr lang="zh-CN" altLang="en-US" sz="3600">
                <a:solidFill>
                  <a:srgbClr val="FF0000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4000">
                <a:solidFill>
                  <a:srgbClr val="FF0000"/>
                </a:solidFill>
                <a:effectLst/>
                <a:latin typeface="+mn-ea"/>
                <a:cs typeface="+mn-ea"/>
              </a:rPr>
              <a:t>海峡</a:t>
            </a:r>
            <a:r>
              <a:rPr lang="zh-CN" altLang="en-US" sz="40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+mn-ea"/>
              </a:rPr>
              <a:t>：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426200" y="146686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620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主要国家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8004" y="3456025"/>
            <a:ext cx="238950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马来群岛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0003" y="2088015"/>
            <a:ext cx="3749040" cy="10402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缅甸、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老挝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、越南、柬埔寨、泰国、马来西亚</a:t>
            </a:r>
            <a:endParaRPr lang="en-US" altLang="zh-CN" sz="24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6983" y="4284033"/>
            <a:ext cx="3749040" cy="10402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印度尼西亚、新加坡、文莱、菲律宾、东帝汶</a:t>
            </a:r>
            <a:endParaRPr lang="en-US" altLang="zh-CN" sz="24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9" name="图片 8" descr="马六甲海峡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7470" y="1259840"/>
            <a:ext cx="2664460" cy="141859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2" name="图片 11" descr="timg (3)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6200" y="2684781"/>
            <a:ext cx="2664460" cy="15055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图片 12" descr="timg (4)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6202" y="4191001"/>
            <a:ext cx="2665095" cy="147383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图片 6" descr="马六甲海峡位置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7" y="1259206"/>
            <a:ext cx="6425565" cy="440563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360047" y="1652905"/>
            <a:ext cx="4049395" cy="634020"/>
          </a:xfrm>
          <a:prstGeom prst="rect">
            <a:avLst/>
          </a:prstGeom>
          <a:gradFill>
            <a:gsLst>
              <a:gs pos="10000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>
                <a:solidFill>
                  <a:schemeClr val="bg1"/>
                </a:solidFill>
              </a:rPr>
              <a:t> </a:t>
            </a:r>
            <a:r>
              <a:rPr lang="zh-CN" altLang="en-US" sz="3200" b="1">
                <a:solidFill>
                  <a:schemeClr val="bg1"/>
                </a:solidFill>
              </a:rPr>
              <a:t>风平浪静，利于航行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7" grpId="0" bldLvl="0" animBg="1"/>
      <p:bldP spid="3" grpId="0" bldLvl="0" animBg="1"/>
      <p:bldP spid="10" grpId="0" bldLvl="0" animBg="1"/>
      <p:bldP spid="5" grpId="0" bldLvl="0" animBg="1"/>
      <p:bldP spid="14" grpId="0" bldLvl="0" animBg="1"/>
      <p:bldP spid="14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东南亚地形"/>
          <p:cNvPicPr>
            <a:picLocks noChangeAspect="1"/>
          </p:cNvPicPr>
          <p:nvPr/>
        </p:nvPicPr>
        <p:blipFill>
          <a:blip r:embed="rId2" cstate="print"/>
          <a:srcRect r="24111"/>
          <a:stretch>
            <a:fillRect/>
          </a:stretch>
        </p:blipFill>
        <p:spPr>
          <a:xfrm>
            <a:off x="4293872" y="1370966"/>
            <a:ext cx="4731385" cy="513715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6002" y="979171"/>
            <a:ext cx="2957830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地形特征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8002" y="2555876"/>
            <a:ext cx="3832860" cy="4985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+mn-ea"/>
              </a:rPr>
              <a:t>北部山地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  <a:cs typeface="+mn-ea"/>
              </a:rPr>
              <a:t>、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+mn-ea"/>
              </a:rPr>
              <a:t>南部平原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8053" y="1836014"/>
            <a:ext cx="2165350" cy="566309"/>
          </a:xfrm>
          <a:prstGeom prst="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 </a:t>
            </a:r>
            <a:r>
              <a:rPr lang="zh-CN" altLang="en-US" sz="2800" b="1">
                <a:solidFill>
                  <a:srgbClr val="0221DE"/>
                </a:solidFill>
              </a:rPr>
              <a:t>中南半岛：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8002" y="3204210"/>
            <a:ext cx="3832860" cy="4985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400" b="1">
                <a:solidFill>
                  <a:srgbClr val="FF0000"/>
                </a:solidFill>
                <a:latin typeface="+mn-ea"/>
                <a:cs typeface="+mn-ea"/>
              </a:rPr>
              <a:t>北高南低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8002" y="3851910"/>
            <a:ext cx="3832860" cy="4985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(3)</a:t>
            </a:r>
            <a:r>
              <a:rPr lang="zh-CN" altLang="en-US" sz="2400" b="1">
                <a:solidFill>
                  <a:srgbClr val="FF0000"/>
                </a:solidFill>
                <a:latin typeface="+mn-ea"/>
                <a:cs typeface="+mn-ea"/>
              </a:rPr>
              <a:t>山河相间</a:t>
            </a:r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</a:rPr>
              <a:t>，</a:t>
            </a:r>
            <a:r>
              <a:rPr lang="zh-CN" altLang="en-US" sz="2400" b="1">
                <a:solidFill>
                  <a:schemeClr val="tx1"/>
                </a:solidFill>
                <a:latin typeface="+mn-ea"/>
                <a:cs typeface="+mn-ea"/>
              </a:rPr>
              <a:t>纵列分布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2002" y="4608034"/>
            <a:ext cx="2165350" cy="566309"/>
          </a:xfrm>
          <a:prstGeom prst="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 </a:t>
            </a:r>
            <a:r>
              <a:rPr lang="zh-CN" altLang="en-US" sz="2800" b="1">
                <a:solidFill>
                  <a:srgbClr val="0221DE"/>
                </a:solidFill>
              </a:rPr>
              <a:t>马来群岛：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3716" y="5320666"/>
            <a:ext cx="5893169" cy="448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</a:t>
            </a:r>
            <a:r>
              <a:rPr 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sz="2400" b="1" dirty="0" smtClean="0">
                <a:latin typeface="宋体" charset="-122"/>
              </a:rPr>
              <a:t>山地、丘陵为主，地表崎岖，平原较少</a:t>
            </a:r>
            <a:endParaRPr lang="zh-CN" altLang="en-US" sz="2400" b="1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8292" y="6010677"/>
            <a:ext cx="5363845" cy="448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+mn-ea"/>
              </a:rPr>
              <a:t>多火山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+mn-ea"/>
              </a:rPr>
              <a:t>地震</a:t>
            </a:r>
            <a:r>
              <a:rPr lang="zh-CN" altLang="en-US" sz="2000" b="1" dirty="0">
                <a:solidFill>
                  <a:srgbClr val="0221DE"/>
                </a:solidFill>
                <a:latin typeface="+mn-ea"/>
                <a:cs typeface="+mn-ea"/>
              </a:rPr>
              <a:t>（火山之国：印尼）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5652137" y="2556511"/>
            <a:ext cx="541655" cy="1145540"/>
          </a:xfrm>
          <a:custGeom>
            <a:avLst/>
            <a:gdLst>
              <a:gd name="connisteX0" fmla="*/ 0 w 541513"/>
              <a:gd name="connsiteY0" fmla="*/ 0 h 1109980"/>
              <a:gd name="connisteX1" fmla="*/ 42545 w 541513"/>
              <a:gd name="connsiteY1" fmla="*/ 71120 h 1109980"/>
              <a:gd name="connisteX2" fmla="*/ 99060 w 541513"/>
              <a:gd name="connsiteY2" fmla="*/ 142875 h 1109980"/>
              <a:gd name="connisteX3" fmla="*/ 142240 w 541513"/>
              <a:gd name="connsiteY3" fmla="*/ 213995 h 1109980"/>
              <a:gd name="connisteX4" fmla="*/ 198755 w 541513"/>
              <a:gd name="connsiteY4" fmla="*/ 299085 h 1109980"/>
              <a:gd name="connisteX5" fmla="*/ 213360 w 541513"/>
              <a:gd name="connsiteY5" fmla="*/ 370205 h 1109980"/>
              <a:gd name="connisteX6" fmla="*/ 227330 w 541513"/>
              <a:gd name="connsiteY6" fmla="*/ 441325 h 1109980"/>
              <a:gd name="connisteX7" fmla="*/ 255905 w 541513"/>
              <a:gd name="connsiteY7" fmla="*/ 512445 h 1109980"/>
              <a:gd name="connisteX8" fmla="*/ 312420 w 541513"/>
              <a:gd name="connsiteY8" fmla="*/ 583565 h 1109980"/>
              <a:gd name="connisteX9" fmla="*/ 369570 w 541513"/>
              <a:gd name="connsiteY9" fmla="*/ 654685 h 1109980"/>
              <a:gd name="connisteX10" fmla="*/ 412115 w 541513"/>
              <a:gd name="connsiteY10" fmla="*/ 725805 h 1109980"/>
              <a:gd name="connisteX11" fmla="*/ 469265 w 541513"/>
              <a:gd name="connsiteY11" fmla="*/ 796925 h 1109980"/>
              <a:gd name="connisteX12" fmla="*/ 497840 w 541513"/>
              <a:gd name="connsiteY12" fmla="*/ 882650 h 1109980"/>
              <a:gd name="connisteX13" fmla="*/ 526415 w 541513"/>
              <a:gd name="connsiteY13" fmla="*/ 953770 h 1109980"/>
              <a:gd name="connisteX14" fmla="*/ 540385 w 541513"/>
              <a:gd name="connsiteY14" fmla="*/ 1024890 h 1109980"/>
              <a:gd name="connisteX15" fmla="*/ 540385 w 541513"/>
              <a:gd name="connsiteY15" fmla="*/ 1109980 h 11099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541514" h="1109980">
                <a:moveTo>
                  <a:pt x="0" y="0"/>
                </a:moveTo>
                <a:cubicBezTo>
                  <a:pt x="7620" y="12700"/>
                  <a:pt x="22860" y="42545"/>
                  <a:pt x="42545" y="71120"/>
                </a:cubicBezTo>
                <a:cubicBezTo>
                  <a:pt x="62230" y="99695"/>
                  <a:pt x="79375" y="114300"/>
                  <a:pt x="99060" y="142875"/>
                </a:cubicBezTo>
                <a:cubicBezTo>
                  <a:pt x="118745" y="171450"/>
                  <a:pt x="122555" y="182880"/>
                  <a:pt x="142240" y="213995"/>
                </a:cubicBezTo>
                <a:cubicBezTo>
                  <a:pt x="161925" y="245110"/>
                  <a:pt x="184785" y="267970"/>
                  <a:pt x="198755" y="299085"/>
                </a:cubicBezTo>
                <a:cubicBezTo>
                  <a:pt x="212725" y="330200"/>
                  <a:pt x="207645" y="341630"/>
                  <a:pt x="213360" y="370205"/>
                </a:cubicBezTo>
                <a:cubicBezTo>
                  <a:pt x="219075" y="398780"/>
                  <a:pt x="219075" y="412750"/>
                  <a:pt x="227330" y="441325"/>
                </a:cubicBezTo>
                <a:cubicBezTo>
                  <a:pt x="235585" y="469900"/>
                  <a:pt x="238760" y="483870"/>
                  <a:pt x="255905" y="512445"/>
                </a:cubicBezTo>
                <a:cubicBezTo>
                  <a:pt x="273050" y="541020"/>
                  <a:pt x="289560" y="554990"/>
                  <a:pt x="312420" y="583565"/>
                </a:cubicBezTo>
                <a:cubicBezTo>
                  <a:pt x="335280" y="612140"/>
                  <a:pt x="349885" y="626110"/>
                  <a:pt x="369570" y="654685"/>
                </a:cubicBezTo>
                <a:cubicBezTo>
                  <a:pt x="389255" y="683260"/>
                  <a:pt x="392430" y="697230"/>
                  <a:pt x="412115" y="725805"/>
                </a:cubicBezTo>
                <a:cubicBezTo>
                  <a:pt x="431800" y="754380"/>
                  <a:pt x="452120" y="765810"/>
                  <a:pt x="469265" y="796925"/>
                </a:cubicBezTo>
                <a:cubicBezTo>
                  <a:pt x="486410" y="828040"/>
                  <a:pt x="486410" y="851535"/>
                  <a:pt x="497840" y="882650"/>
                </a:cubicBezTo>
                <a:cubicBezTo>
                  <a:pt x="509270" y="913765"/>
                  <a:pt x="518160" y="925195"/>
                  <a:pt x="526415" y="953770"/>
                </a:cubicBezTo>
                <a:cubicBezTo>
                  <a:pt x="534670" y="982345"/>
                  <a:pt x="537845" y="993775"/>
                  <a:pt x="540385" y="1024890"/>
                </a:cubicBezTo>
                <a:cubicBezTo>
                  <a:pt x="542925" y="1056005"/>
                  <a:pt x="540385" y="1094105"/>
                  <a:pt x="540385" y="1109980"/>
                </a:cubicBezTo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5292041" y="1505586"/>
            <a:ext cx="616585" cy="2461260"/>
          </a:xfrm>
          <a:custGeom>
            <a:avLst/>
            <a:gdLst>
              <a:gd name="connisteX0" fmla="*/ 0 w 616620"/>
              <a:gd name="connsiteY0" fmla="*/ 0 h 2418715"/>
              <a:gd name="connisteX1" fmla="*/ 28575 w 616620"/>
              <a:gd name="connsiteY1" fmla="*/ 71120 h 2418715"/>
              <a:gd name="connisteX2" fmla="*/ 43180 w 616620"/>
              <a:gd name="connsiteY2" fmla="*/ 142240 h 2418715"/>
              <a:gd name="connisteX3" fmla="*/ 43180 w 616620"/>
              <a:gd name="connsiteY3" fmla="*/ 213360 h 2418715"/>
              <a:gd name="connisteX4" fmla="*/ 28575 w 616620"/>
              <a:gd name="connsiteY4" fmla="*/ 284480 h 2418715"/>
              <a:gd name="connisteX5" fmla="*/ 14605 w 616620"/>
              <a:gd name="connsiteY5" fmla="*/ 369570 h 2418715"/>
              <a:gd name="connisteX6" fmla="*/ 14605 w 616620"/>
              <a:gd name="connsiteY6" fmla="*/ 440690 h 2418715"/>
              <a:gd name="connisteX7" fmla="*/ 14605 w 616620"/>
              <a:gd name="connsiteY7" fmla="*/ 511810 h 2418715"/>
              <a:gd name="connisteX8" fmla="*/ 43180 w 616620"/>
              <a:gd name="connsiteY8" fmla="*/ 597535 h 2418715"/>
              <a:gd name="connisteX9" fmla="*/ 71120 w 616620"/>
              <a:gd name="connsiteY9" fmla="*/ 668655 h 2418715"/>
              <a:gd name="connisteX10" fmla="*/ 114300 w 616620"/>
              <a:gd name="connsiteY10" fmla="*/ 753745 h 2418715"/>
              <a:gd name="connisteX11" fmla="*/ 114300 w 616620"/>
              <a:gd name="connsiteY11" fmla="*/ 824865 h 2418715"/>
              <a:gd name="connisteX12" fmla="*/ 156845 w 616620"/>
              <a:gd name="connsiteY12" fmla="*/ 895985 h 2418715"/>
              <a:gd name="connisteX13" fmla="*/ 142240 w 616620"/>
              <a:gd name="connsiteY13" fmla="*/ 981710 h 2418715"/>
              <a:gd name="connisteX14" fmla="*/ 85725 w 616620"/>
              <a:gd name="connsiteY14" fmla="*/ 1052830 h 2418715"/>
              <a:gd name="connisteX15" fmla="*/ 114300 w 616620"/>
              <a:gd name="connsiteY15" fmla="*/ 1123950 h 2418715"/>
              <a:gd name="connisteX16" fmla="*/ 185420 w 616620"/>
              <a:gd name="connsiteY16" fmla="*/ 1152525 h 2418715"/>
              <a:gd name="connisteX17" fmla="*/ 241935 w 616620"/>
              <a:gd name="connsiteY17" fmla="*/ 1223645 h 2418715"/>
              <a:gd name="connisteX18" fmla="*/ 199390 w 616620"/>
              <a:gd name="connsiteY18" fmla="*/ 1294765 h 2418715"/>
              <a:gd name="connisteX19" fmla="*/ 270510 w 616620"/>
              <a:gd name="connsiteY19" fmla="*/ 1351280 h 2418715"/>
              <a:gd name="connisteX20" fmla="*/ 341630 w 616620"/>
              <a:gd name="connsiteY20" fmla="*/ 1351280 h 2418715"/>
              <a:gd name="connisteX21" fmla="*/ 412750 w 616620"/>
              <a:gd name="connsiteY21" fmla="*/ 1351280 h 2418715"/>
              <a:gd name="connisteX22" fmla="*/ 455295 w 616620"/>
              <a:gd name="connsiteY22" fmla="*/ 1422400 h 2418715"/>
              <a:gd name="connisteX23" fmla="*/ 469900 w 616620"/>
              <a:gd name="connsiteY23" fmla="*/ 1508125 h 2418715"/>
              <a:gd name="connisteX24" fmla="*/ 498475 w 616620"/>
              <a:gd name="connsiteY24" fmla="*/ 1579245 h 2418715"/>
              <a:gd name="connisteX25" fmla="*/ 569595 w 616620"/>
              <a:gd name="connsiteY25" fmla="*/ 1664335 h 2418715"/>
              <a:gd name="connisteX26" fmla="*/ 569595 w 616620"/>
              <a:gd name="connsiteY26" fmla="*/ 1735455 h 2418715"/>
              <a:gd name="connisteX27" fmla="*/ 569595 w 616620"/>
              <a:gd name="connsiteY27" fmla="*/ 1806575 h 2418715"/>
              <a:gd name="connisteX28" fmla="*/ 597535 w 616620"/>
              <a:gd name="connsiteY28" fmla="*/ 1877695 h 2418715"/>
              <a:gd name="connisteX29" fmla="*/ 612140 w 616620"/>
              <a:gd name="connsiteY29" fmla="*/ 1948815 h 2418715"/>
              <a:gd name="connisteX30" fmla="*/ 612140 w 616620"/>
              <a:gd name="connsiteY30" fmla="*/ 2019935 h 2418715"/>
              <a:gd name="connisteX31" fmla="*/ 569595 w 616620"/>
              <a:gd name="connsiteY31" fmla="*/ 2091055 h 2418715"/>
              <a:gd name="connisteX32" fmla="*/ 498475 w 616620"/>
              <a:gd name="connsiteY32" fmla="*/ 2134235 h 2418715"/>
              <a:gd name="connisteX33" fmla="*/ 498475 w 616620"/>
              <a:gd name="connsiteY33" fmla="*/ 2205355 h 2418715"/>
              <a:gd name="connisteX34" fmla="*/ 498475 w 616620"/>
              <a:gd name="connsiteY34" fmla="*/ 2276475 h 2418715"/>
              <a:gd name="connisteX35" fmla="*/ 569595 w 616620"/>
              <a:gd name="connsiteY35" fmla="*/ 2332990 h 2418715"/>
              <a:gd name="connisteX36" fmla="*/ 583565 w 616620"/>
              <a:gd name="connsiteY36" fmla="*/ 2418715 h 24187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</a:cxnLst>
            <a:rect l="l" t="t" r="r" b="b"/>
            <a:pathLst>
              <a:path w="616621" h="2418715">
                <a:moveTo>
                  <a:pt x="0" y="0"/>
                </a:moveTo>
                <a:cubicBezTo>
                  <a:pt x="5715" y="12700"/>
                  <a:pt x="19685" y="42545"/>
                  <a:pt x="28575" y="71120"/>
                </a:cubicBezTo>
                <a:cubicBezTo>
                  <a:pt x="37465" y="99695"/>
                  <a:pt x="40005" y="113665"/>
                  <a:pt x="43180" y="142240"/>
                </a:cubicBezTo>
                <a:cubicBezTo>
                  <a:pt x="46355" y="170815"/>
                  <a:pt x="46355" y="184785"/>
                  <a:pt x="43180" y="213360"/>
                </a:cubicBezTo>
                <a:cubicBezTo>
                  <a:pt x="40005" y="241935"/>
                  <a:pt x="34290" y="253365"/>
                  <a:pt x="28575" y="284480"/>
                </a:cubicBezTo>
                <a:cubicBezTo>
                  <a:pt x="22860" y="315595"/>
                  <a:pt x="17145" y="338455"/>
                  <a:pt x="14605" y="369570"/>
                </a:cubicBezTo>
                <a:cubicBezTo>
                  <a:pt x="12065" y="400685"/>
                  <a:pt x="14605" y="412115"/>
                  <a:pt x="14605" y="440690"/>
                </a:cubicBezTo>
                <a:cubicBezTo>
                  <a:pt x="14605" y="469265"/>
                  <a:pt x="8890" y="480695"/>
                  <a:pt x="14605" y="511810"/>
                </a:cubicBezTo>
                <a:cubicBezTo>
                  <a:pt x="20320" y="542925"/>
                  <a:pt x="31750" y="566420"/>
                  <a:pt x="43180" y="597535"/>
                </a:cubicBezTo>
                <a:cubicBezTo>
                  <a:pt x="54610" y="628650"/>
                  <a:pt x="57150" y="637540"/>
                  <a:pt x="71120" y="668655"/>
                </a:cubicBezTo>
                <a:cubicBezTo>
                  <a:pt x="85090" y="699770"/>
                  <a:pt x="105410" y="722630"/>
                  <a:pt x="114300" y="753745"/>
                </a:cubicBezTo>
                <a:cubicBezTo>
                  <a:pt x="123190" y="784860"/>
                  <a:pt x="106045" y="796290"/>
                  <a:pt x="114300" y="824865"/>
                </a:cubicBezTo>
                <a:cubicBezTo>
                  <a:pt x="122555" y="853440"/>
                  <a:pt x="151130" y="864870"/>
                  <a:pt x="156845" y="895985"/>
                </a:cubicBezTo>
                <a:cubicBezTo>
                  <a:pt x="162560" y="927100"/>
                  <a:pt x="156210" y="950595"/>
                  <a:pt x="142240" y="981710"/>
                </a:cubicBezTo>
                <a:cubicBezTo>
                  <a:pt x="128270" y="1012825"/>
                  <a:pt x="91440" y="1024255"/>
                  <a:pt x="85725" y="1052830"/>
                </a:cubicBezTo>
                <a:cubicBezTo>
                  <a:pt x="80010" y="1081405"/>
                  <a:pt x="94615" y="1104265"/>
                  <a:pt x="114300" y="1123950"/>
                </a:cubicBezTo>
                <a:cubicBezTo>
                  <a:pt x="133985" y="1143635"/>
                  <a:pt x="160020" y="1132840"/>
                  <a:pt x="185420" y="1152525"/>
                </a:cubicBezTo>
                <a:cubicBezTo>
                  <a:pt x="210820" y="1172210"/>
                  <a:pt x="239395" y="1195070"/>
                  <a:pt x="241935" y="1223645"/>
                </a:cubicBezTo>
                <a:cubicBezTo>
                  <a:pt x="244475" y="1252220"/>
                  <a:pt x="193675" y="1269365"/>
                  <a:pt x="199390" y="1294765"/>
                </a:cubicBezTo>
                <a:cubicBezTo>
                  <a:pt x="205105" y="1320165"/>
                  <a:pt x="241935" y="1339850"/>
                  <a:pt x="270510" y="1351280"/>
                </a:cubicBezTo>
                <a:cubicBezTo>
                  <a:pt x="299085" y="1362710"/>
                  <a:pt x="313055" y="1351280"/>
                  <a:pt x="341630" y="1351280"/>
                </a:cubicBezTo>
                <a:cubicBezTo>
                  <a:pt x="370205" y="1351280"/>
                  <a:pt x="389890" y="1337310"/>
                  <a:pt x="412750" y="1351280"/>
                </a:cubicBezTo>
                <a:cubicBezTo>
                  <a:pt x="435610" y="1365250"/>
                  <a:pt x="443865" y="1391285"/>
                  <a:pt x="455295" y="1422400"/>
                </a:cubicBezTo>
                <a:cubicBezTo>
                  <a:pt x="466725" y="1453515"/>
                  <a:pt x="461010" y="1477010"/>
                  <a:pt x="469900" y="1508125"/>
                </a:cubicBezTo>
                <a:cubicBezTo>
                  <a:pt x="478790" y="1539240"/>
                  <a:pt x="478790" y="1548130"/>
                  <a:pt x="498475" y="1579245"/>
                </a:cubicBezTo>
                <a:cubicBezTo>
                  <a:pt x="518160" y="1610360"/>
                  <a:pt x="555625" y="1633220"/>
                  <a:pt x="569595" y="1664335"/>
                </a:cubicBezTo>
                <a:cubicBezTo>
                  <a:pt x="583565" y="1695450"/>
                  <a:pt x="569595" y="1706880"/>
                  <a:pt x="569595" y="1735455"/>
                </a:cubicBezTo>
                <a:cubicBezTo>
                  <a:pt x="569595" y="1764030"/>
                  <a:pt x="563880" y="1778000"/>
                  <a:pt x="569595" y="1806575"/>
                </a:cubicBezTo>
                <a:cubicBezTo>
                  <a:pt x="575310" y="1835150"/>
                  <a:pt x="589280" y="1849120"/>
                  <a:pt x="597535" y="1877695"/>
                </a:cubicBezTo>
                <a:cubicBezTo>
                  <a:pt x="605790" y="1906270"/>
                  <a:pt x="608965" y="1920240"/>
                  <a:pt x="612140" y="1948815"/>
                </a:cubicBezTo>
                <a:cubicBezTo>
                  <a:pt x="615315" y="1977390"/>
                  <a:pt x="620395" y="1991360"/>
                  <a:pt x="612140" y="2019935"/>
                </a:cubicBezTo>
                <a:cubicBezTo>
                  <a:pt x="603885" y="2048510"/>
                  <a:pt x="592455" y="2068195"/>
                  <a:pt x="569595" y="2091055"/>
                </a:cubicBezTo>
                <a:cubicBezTo>
                  <a:pt x="546735" y="2113915"/>
                  <a:pt x="512445" y="2111375"/>
                  <a:pt x="498475" y="2134235"/>
                </a:cubicBezTo>
                <a:cubicBezTo>
                  <a:pt x="484505" y="2157095"/>
                  <a:pt x="498475" y="2176780"/>
                  <a:pt x="498475" y="2205355"/>
                </a:cubicBezTo>
                <a:cubicBezTo>
                  <a:pt x="498475" y="2233930"/>
                  <a:pt x="484505" y="2251075"/>
                  <a:pt x="498475" y="2276475"/>
                </a:cubicBezTo>
                <a:cubicBezTo>
                  <a:pt x="512445" y="2301875"/>
                  <a:pt x="552450" y="2304415"/>
                  <a:pt x="569595" y="2332990"/>
                </a:cubicBezTo>
                <a:cubicBezTo>
                  <a:pt x="586740" y="2361565"/>
                  <a:pt x="582295" y="2402840"/>
                  <a:pt x="583565" y="2418715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5292039" y="2400300"/>
            <a:ext cx="172720" cy="928371"/>
          </a:xfrm>
          <a:custGeom>
            <a:avLst/>
            <a:gdLst>
              <a:gd name="connisteX0" fmla="*/ 31142 w 160541"/>
              <a:gd name="connsiteY0" fmla="*/ 0 h 839470"/>
              <a:gd name="connisteX1" fmla="*/ 17172 w 160541"/>
              <a:gd name="connsiteY1" fmla="*/ 85725 h 839470"/>
              <a:gd name="connisteX2" fmla="*/ 3202 w 160541"/>
              <a:gd name="connsiteY2" fmla="*/ 156845 h 839470"/>
              <a:gd name="connisteX3" fmla="*/ 3202 w 160541"/>
              <a:gd name="connsiteY3" fmla="*/ 227965 h 839470"/>
              <a:gd name="connisteX4" fmla="*/ 31142 w 160541"/>
              <a:gd name="connsiteY4" fmla="*/ 313055 h 839470"/>
              <a:gd name="connisteX5" fmla="*/ 74322 w 160541"/>
              <a:gd name="connsiteY5" fmla="*/ 398780 h 839470"/>
              <a:gd name="connisteX6" fmla="*/ 116867 w 160541"/>
              <a:gd name="connsiteY6" fmla="*/ 469900 h 839470"/>
              <a:gd name="connisteX7" fmla="*/ 130837 w 160541"/>
              <a:gd name="connsiteY7" fmla="*/ 554990 h 839470"/>
              <a:gd name="connisteX8" fmla="*/ 145442 w 160541"/>
              <a:gd name="connsiteY8" fmla="*/ 626110 h 839470"/>
              <a:gd name="connisteX9" fmla="*/ 145442 w 160541"/>
              <a:gd name="connsiteY9" fmla="*/ 697230 h 839470"/>
              <a:gd name="connisteX10" fmla="*/ 159412 w 160541"/>
              <a:gd name="connsiteY10" fmla="*/ 768350 h 839470"/>
              <a:gd name="connisteX11" fmla="*/ 159412 w 160541"/>
              <a:gd name="connsiteY11" fmla="*/ 839470 h 8394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160542" h="839470">
                <a:moveTo>
                  <a:pt x="31143" y="0"/>
                </a:moveTo>
                <a:cubicBezTo>
                  <a:pt x="28603" y="15875"/>
                  <a:pt x="22888" y="54610"/>
                  <a:pt x="17173" y="85725"/>
                </a:cubicBezTo>
                <a:cubicBezTo>
                  <a:pt x="11458" y="116840"/>
                  <a:pt x="5743" y="128270"/>
                  <a:pt x="3203" y="156845"/>
                </a:cubicBezTo>
                <a:cubicBezTo>
                  <a:pt x="663" y="185420"/>
                  <a:pt x="-2512" y="196850"/>
                  <a:pt x="3203" y="227965"/>
                </a:cubicBezTo>
                <a:cubicBezTo>
                  <a:pt x="8918" y="259080"/>
                  <a:pt x="17173" y="278765"/>
                  <a:pt x="31143" y="313055"/>
                </a:cubicBezTo>
                <a:cubicBezTo>
                  <a:pt x="45113" y="347345"/>
                  <a:pt x="57178" y="367665"/>
                  <a:pt x="74323" y="398780"/>
                </a:cubicBezTo>
                <a:cubicBezTo>
                  <a:pt x="91468" y="429895"/>
                  <a:pt x="105438" y="438785"/>
                  <a:pt x="116868" y="469900"/>
                </a:cubicBezTo>
                <a:cubicBezTo>
                  <a:pt x="128298" y="501015"/>
                  <a:pt x="125123" y="523875"/>
                  <a:pt x="130838" y="554990"/>
                </a:cubicBezTo>
                <a:cubicBezTo>
                  <a:pt x="136553" y="586105"/>
                  <a:pt x="142268" y="597535"/>
                  <a:pt x="145443" y="626110"/>
                </a:cubicBezTo>
                <a:cubicBezTo>
                  <a:pt x="148618" y="654685"/>
                  <a:pt x="142903" y="668655"/>
                  <a:pt x="145443" y="697230"/>
                </a:cubicBezTo>
                <a:cubicBezTo>
                  <a:pt x="147983" y="725805"/>
                  <a:pt x="156873" y="739775"/>
                  <a:pt x="159413" y="768350"/>
                </a:cubicBezTo>
                <a:cubicBezTo>
                  <a:pt x="161953" y="796925"/>
                  <a:pt x="159413" y="826770"/>
                  <a:pt x="159413" y="839470"/>
                </a:cubicBezTo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5184040" y="2691765"/>
            <a:ext cx="80645" cy="807720"/>
          </a:xfrm>
          <a:custGeom>
            <a:avLst/>
            <a:gdLst>
              <a:gd name="connisteX0" fmla="*/ 47625 w 118745"/>
              <a:gd name="connsiteY0" fmla="*/ 0 h 682625"/>
              <a:gd name="connisteX1" fmla="*/ 19050 w 118745"/>
              <a:gd name="connsiteY1" fmla="*/ 71120 h 682625"/>
              <a:gd name="connisteX2" fmla="*/ 5080 w 118745"/>
              <a:gd name="connsiteY2" fmla="*/ 156210 h 682625"/>
              <a:gd name="connisteX3" fmla="*/ 5080 w 118745"/>
              <a:gd name="connsiteY3" fmla="*/ 227330 h 682625"/>
              <a:gd name="connisteX4" fmla="*/ 5080 w 118745"/>
              <a:gd name="connsiteY4" fmla="*/ 298450 h 682625"/>
              <a:gd name="connisteX5" fmla="*/ 61595 w 118745"/>
              <a:gd name="connsiteY5" fmla="*/ 384175 h 682625"/>
              <a:gd name="connisteX6" fmla="*/ 90170 w 118745"/>
              <a:gd name="connsiteY6" fmla="*/ 455295 h 682625"/>
              <a:gd name="connisteX7" fmla="*/ 104775 w 118745"/>
              <a:gd name="connsiteY7" fmla="*/ 526415 h 682625"/>
              <a:gd name="connisteX8" fmla="*/ 104775 w 118745"/>
              <a:gd name="connsiteY8" fmla="*/ 597535 h 682625"/>
              <a:gd name="connisteX9" fmla="*/ 118745 w 118745"/>
              <a:gd name="connsiteY9" fmla="*/ 682625 h 6826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118745" h="682625">
                <a:moveTo>
                  <a:pt x="47625" y="0"/>
                </a:moveTo>
                <a:cubicBezTo>
                  <a:pt x="41910" y="12700"/>
                  <a:pt x="27305" y="40005"/>
                  <a:pt x="19050" y="71120"/>
                </a:cubicBezTo>
                <a:cubicBezTo>
                  <a:pt x="10795" y="102235"/>
                  <a:pt x="7620" y="125095"/>
                  <a:pt x="5080" y="156210"/>
                </a:cubicBezTo>
                <a:cubicBezTo>
                  <a:pt x="2540" y="187325"/>
                  <a:pt x="5080" y="198755"/>
                  <a:pt x="5080" y="227330"/>
                </a:cubicBezTo>
                <a:cubicBezTo>
                  <a:pt x="5080" y="255905"/>
                  <a:pt x="-6350" y="267335"/>
                  <a:pt x="5080" y="298450"/>
                </a:cubicBezTo>
                <a:cubicBezTo>
                  <a:pt x="16510" y="329565"/>
                  <a:pt x="44450" y="353060"/>
                  <a:pt x="61595" y="384175"/>
                </a:cubicBezTo>
                <a:cubicBezTo>
                  <a:pt x="78740" y="415290"/>
                  <a:pt x="81280" y="426720"/>
                  <a:pt x="90170" y="455295"/>
                </a:cubicBezTo>
                <a:cubicBezTo>
                  <a:pt x="99060" y="483870"/>
                  <a:pt x="101600" y="497840"/>
                  <a:pt x="104775" y="526415"/>
                </a:cubicBezTo>
                <a:cubicBezTo>
                  <a:pt x="107950" y="554990"/>
                  <a:pt x="102235" y="566420"/>
                  <a:pt x="104775" y="597535"/>
                </a:cubicBezTo>
                <a:cubicBezTo>
                  <a:pt x="107315" y="628650"/>
                  <a:pt x="116205" y="666750"/>
                  <a:pt x="118745" y="682625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5076037" y="2489200"/>
            <a:ext cx="96520" cy="756920"/>
          </a:xfrm>
          <a:custGeom>
            <a:avLst/>
            <a:gdLst>
              <a:gd name="connisteX0" fmla="*/ 117333 w 123542"/>
              <a:gd name="connsiteY0" fmla="*/ 0 h 725805"/>
              <a:gd name="connisteX1" fmla="*/ 117333 w 123542"/>
              <a:gd name="connsiteY1" fmla="*/ 71120 h 725805"/>
              <a:gd name="connisteX2" fmla="*/ 117333 w 123542"/>
              <a:gd name="connsiteY2" fmla="*/ 142240 h 725805"/>
              <a:gd name="connisteX3" fmla="*/ 46213 w 123542"/>
              <a:gd name="connsiteY3" fmla="*/ 213995 h 725805"/>
              <a:gd name="connisteX4" fmla="*/ 3668 w 123542"/>
              <a:gd name="connsiteY4" fmla="*/ 285115 h 725805"/>
              <a:gd name="connisteX5" fmla="*/ 3668 w 123542"/>
              <a:gd name="connsiteY5" fmla="*/ 356235 h 725805"/>
              <a:gd name="connisteX6" fmla="*/ 3668 w 123542"/>
              <a:gd name="connsiteY6" fmla="*/ 427355 h 725805"/>
              <a:gd name="connisteX7" fmla="*/ 3668 w 123542"/>
              <a:gd name="connsiteY7" fmla="*/ 498475 h 725805"/>
              <a:gd name="connisteX8" fmla="*/ 31608 w 123542"/>
              <a:gd name="connsiteY8" fmla="*/ 583565 h 725805"/>
              <a:gd name="connisteX9" fmla="*/ 46213 w 123542"/>
              <a:gd name="connsiteY9" fmla="*/ 654685 h 725805"/>
              <a:gd name="connisteX10" fmla="*/ 46213 w 123542"/>
              <a:gd name="connsiteY10" fmla="*/ 725805 h 725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23543" h="725805">
                <a:moveTo>
                  <a:pt x="117334" y="0"/>
                </a:moveTo>
                <a:cubicBezTo>
                  <a:pt x="117334" y="12700"/>
                  <a:pt x="117334" y="42545"/>
                  <a:pt x="117334" y="71120"/>
                </a:cubicBezTo>
                <a:cubicBezTo>
                  <a:pt x="117334" y="99695"/>
                  <a:pt x="131304" y="113665"/>
                  <a:pt x="117334" y="142240"/>
                </a:cubicBezTo>
                <a:cubicBezTo>
                  <a:pt x="103364" y="170815"/>
                  <a:pt x="69074" y="185420"/>
                  <a:pt x="46214" y="213995"/>
                </a:cubicBezTo>
                <a:cubicBezTo>
                  <a:pt x="23354" y="242570"/>
                  <a:pt x="11924" y="256540"/>
                  <a:pt x="3669" y="285115"/>
                </a:cubicBezTo>
                <a:cubicBezTo>
                  <a:pt x="-4586" y="313690"/>
                  <a:pt x="3669" y="327660"/>
                  <a:pt x="3669" y="356235"/>
                </a:cubicBezTo>
                <a:cubicBezTo>
                  <a:pt x="3669" y="384810"/>
                  <a:pt x="3669" y="398780"/>
                  <a:pt x="3669" y="427355"/>
                </a:cubicBezTo>
                <a:cubicBezTo>
                  <a:pt x="3669" y="455930"/>
                  <a:pt x="-2046" y="467360"/>
                  <a:pt x="3669" y="498475"/>
                </a:cubicBezTo>
                <a:cubicBezTo>
                  <a:pt x="9384" y="529590"/>
                  <a:pt x="23354" y="552450"/>
                  <a:pt x="31609" y="583565"/>
                </a:cubicBezTo>
                <a:cubicBezTo>
                  <a:pt x="39864" y="614680"/>
                  <a:pt x="43039" y="626110"/>
                  <a:pt x="46214" y="654685"/>
                </a:cubicBezTo>
                <a:cubicBezTo>
                  <a:pt x="49389" y="683260"/>
                  <a:pt x="46214" y="713105"/>
                  <a:pt x="46214" y="725805"/>
                </a:cubicBezTo>
              </a:path>
            </a:pathLst>
          </a:cu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4788037" y="2033271"/>
            <a:ext cx="313055" cy="810260"/>
          </a:xfrm>
          <a:custGeom>
            <a:avLst/>
            <a:gdLst>
              <a:gd name="connisteX0" fmla="*/ 313055 w 313055"/>
              <a:gd name="connsiteY0" fmla="*/ 0 h 683260"/>
              <a:gd name="connisteX1" fmla="*/ 255905 w 313055"/>
              <a:gd name="connsiteY1" fmla="*/ 71120 h 683260"/>
              <a:gd name="connisteX2" fmla="*/ 241935 w 313055"/>
              <a:gd name="connsiteY2" fmla="*/ 142240 h 683260"/>
              <a:gd name="connisteX3" fmla="*/ 213360 w 313055"/>
              <a:gd name="connsiteY3" fmla="*/ 213360 h 683260"/>
              <a:gd name="connisteX4" fmla="*/ 170815 w 313055"/>
              <a:gd name="connsiteY4" fmla="*/ 313055 h 683260"/>
              <a:gd name="connisteX5" fmla="*/ 142240 w 313055"/>
              <a:gd name="connsiteY5" fmla="*/ 384175 h 683260"/>
              <a:gd name="connisteX6" fmla="*/ 127635 w 313055"/>
              <a:gd name="connsiteY6" fmla="*/ 469900 h 683260"/>
              <a:gd name="connisteX7" fmla="*/ 99695 w 313055"/>
              <a:gd name="connsiteY7" fmla="*/ 541020 h 683260"/>
              <a:gd name="connisteX8" fmla="*/ 56515 w 313055"/>
              <a:gd name="connsiteY8" fmla="*/ 612140 h 683260"/>
              <a:gd name="connisteX9" fmla="*/ 0 w 313055"/>
              <a:gd name="connsiteY9" fmla="*/ 683260 h 683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313055" h="683260">
                <a:moveTo>
                  <a:pt x="313055" y="0"/>
                </a:moveTo>
                <a:cubicBezTo>
                  <a:pt x="301625" y="12700"/>
                  <a:pt x="269875" y="42545"/>
                  <a:pt x="255905" y="71120"/>
                </a:cubicBezTo>
                <a:cubicBezTo>
                  <a:pt x="241935" y="99695"/>
                  <a:pt x="250190" y="113665"/>
                  <a:pt x="241935" y="142240"/>
                </a:cubicBezTo>
                <a:cubicBezTo>
                  <a:pt x="233680" y="170815"/>
                  <a:pt x="227330" y="179070"/>
                  <a:pt x="213360" y="213360"/>
                </a:cubicBezTo>
                <a:cubicBezTo>
                  <a:pt x="199390" y="247650"/>
                  <a:pt x="184785" y="278765"/>
                  <a:pt x="170815" y="313055"/>
                </a:cubicBezTo>
                <a:cubicBezTo>
                  <a:pt x="156845" y="347345"/>
                  <a:pt x="151130" y="353060"/>
                  <a:pt x="142240" y="384175"/>
                </a:cubicBezTo>
                <a:cubicBezTo>
                  <a:pt x="133350" y="415290"/>
                  <a:pt x="135890" y="438785"/>
                  <a:pt x="127635" y="469900"/>
                </a:cubicBezTo>
                <a:cubicBezTo>
                  <a:pt x="119380" y="501015"/>
                  <a:pt x="113665" y="512445"/>
                  <a:pt x="99695" y="541020"/>
                </a:cubicBezTo>
                <a:cubicBezTo>
                  <a:pt x="85725" y="569595"/>
                  <a:pt x="76200" y="583565"/>
                  <a:pt x="56515" y="612140"/>
                </a:cubicBezTo>
                <a:cubicBezTo>
                  <a:pt x="36830" y="640715"/>
                  <a:pt x="10160" y="670560"/>
                  <a:pt x="0" y="683260"/>
                </a:cubicBezTo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4896036" y="1610996"/>
            <a:ext cx="323850" cy="1524635"/>
          </a:xfrm>
          <a:custGeom>
            <a:avLst/>
            <a:gdLst>
              <a:gd name="connisteX0" fmla="*/ 185420 w 271638"/>
              <a:gd name="connsiteY0" fmla="*/ 0 h 1479550"/>
              <a:gd name="connisteX1" fmla="*/ 227965 w 271638"/>
              <a:gd name="connsiteY1" fmla="*/ 71120 h 1479550"/>
              <a:gd name="connisteX2" fmla="*/ 256540 w 271638"/>
              <a:gd name="connsiteY2" fmla="*/ 142240 h 1479550"/>
              <a:gd name="connisteX3" fmla="*/ 270510 w 271638"/>
              <a:gd name="connsiteY3" fmla="*/ 213360 h 1479550"/>
              <a:gd name="connisteX4" fmla="*/ 270510 w 271638"/>
              <a:gd name="connsiteY4" fmla="*/ 284480 h 1479550"/>
              <a:gd name="connisteX5" fmla="*/ 270510 w 271638"/>
              <a:gd name="connsiteY5" fmla="*/ 355600 h 1479550"/>
              <a:gd name="connisteX6" fmla="*/ 270510 w 271638"/>
              <a:gd name="connsiteY6" fmla="*/ 426720 h 1479550"/>
              <a:gd name="connisteX7" fmla="*/ 256540 w 271638"/>
              <a:gd name="connsiteY7" fmla="*/ 497840 h 1479550"/>
              <a:gd name="connisteX8" fmla="*/ 256540 w 271638"/>
              <a:gd name="connsiteY8" fmla="*/ 583565 h 1479550"/>
              <a:gd name="connisteX9" fmla="*/ 256540 w 271638"/>
              <a:gd name="connsiteY9" fmla="*/ 654685 h 1479550"/>
              <a:gd name="connisteX10" fmla="*/ 213360 w 271638"/>
              <a:gd name="connsiteY10" fmla="*/ 725805 h 1479550"/>
              <a:gd name="connisteX11" fmla="*/ 199390 w 271638"/>
              <a:gd name="connsiteY11" fmla="*/ 796925 h 1479550"/>
              <a:gd name="connisteX12" fmla="*/ 185420 w 271638"/>
              <a:gd name="connsiteY12" fmla="*/ 882015 h 1479550"/>
              <a:gd name="connisteX13" fmla="*/ 156845 w 271638"/>
              <a:gd name="connsiteY13" fmla="*/ 953135 h 1479550"/>
              <a:gd name="connisteX14" fmla="*/ 128270 w 271638"/>
              <a:gd name="connsiteY14" fmla="*/ 1024255 h 1479550"/>
              <a:gd name="connisteX15" fmla="*/ 85725 w 271638"/>
              <a:gd name="connsiteY15" fmla="*/ 1109980 h 1479550"/>
              <a:gd name="connisteX16" fmla="*/ 43180 w 271638"/>
              <a:gd name="connsiteY16" fmla="*/ 1181100 h 1479550"/>
              <a:gd name="connisteX17" fmla="*/ 0 w 271638"/>
              <a:gd name="connsiteY17" fmla="*/ 1252220 h 1479550"/>
              <a:gd name="connisteX18" fmla="*/ 43180 w 271638"/>
              <a:gd name="connsiteY18" fmla="*/ 1323340 h 1479550"/>
              <a:gd name="connisteX19" fmla="*/ 43180 w 271638"/>
              <a:gd name="connsiteY19" fmla="*/ 1394460 h 1479550"/>
              <a:gd name="connisteX20" fmla="*/ 14605 w 271638"/>
              <a:gd name="connsiteY20" fmla="*/ 1479550 h 14795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271639" h="1479550">
                <a:moveTo>
                  <a:pt x="185420" y="0"/>
                </a:moveTo>
                <a:cubicBezTo>
                  <a:pt x="193040" y="12700"/>
                  <a:pt x="213995" y="42545"/>
                  <a:pt x="227965" y="71120"/>
                </a:cubicBezTo>
                <a:cubicBezTo>
                  <a:pt x="241935" y="99695"/>
                  <a:pt x="248285" y="113665"/>
                  <a:pt x="256540" y="142240"/>
                </a:cubicBezTo>
                <a:cubicBezTo>
                  <a:pt x="264795" y="170815"/>
                  <a:pt x="267970" y="184785"/>
                  <a:pt x="270510" y="213360"/>
                </a:cubicBezTo>
                <a:cubicBezTo>
                  <a:pt x="273050" y="241935"/>
                  <a:pt x="270510" y="255905"/>
                  <a:pt x="270510" y="284480"/>
                </a:cubicBezTo>
                <a:cubicBezTo>
                  <a:pt x="270510" y="313055"/>
                  <a:pt x="270510" y="327025"/>
                  <a:pt x="270510" y="355600"/>
                </a:cubicBezTo>
                <a:cubicBezTo>
                  <a:pt x="270510" y="384175"/>
                  <a:pt x="273050" y="398145"/>
                  <a:pt x="270510" y="426720"/>
                </a:cubicBezTo>
                <a:cubicBezTo>
                  <a:pt x="267970" y="455295"/>
                  <a:pt x="259080" y="466725"/>
                  <a:pt x="256540" y="497840"/>
                </a:cubicBezTo>
                <a:cubicBezTo>
                  <a:pt x="254000" y="528955"/>
                  <a:pt x="256540" y="552450"/>
                  <a:pt x="256540" y="583565"/>
                </a:cubicBezTo>
                <a:cubicBezTo>
                  <a:pt x="256540" y="614680"/>
                  <a:pt x="265430" y="626110"/>
                  <a:pt x="256540" y="654685"/>
                </a:cubicBezTo>
                <a:cubicBezTo>
                  <a:pt x="247650" y="683260"/>
                  <a:pt x="224790" y="697230"/>
                  <a:pt x="213360" y="725805"/>
                </a:cubicBezTo>
                <a:cubicBezTo>
                  <a:pt x="201930" y="754380"/>
                  <a:pt x="205105" y="765810"/>
                  <a:pt x="199390" y="796925"/>
                </a:cubicBezTo>
                <a:cubicBezTo>
                  <a:pt x="193675" y="828040"/>
                  <a:pt x="193675" y="850900"/>
                  <a:pt x="185420" y="882015"/>
                </a:cubicBezTo>
                <a:cubicBezTo>
                  <a:pt x="177165" y="913130"/>
                  <a:pt x="168275" y="924560"/>
                  <a:pt x="156845" y="953135"/>
                </a:cubicBezTo>
                <a:cubicBezTo>
                  <a:pt x="145415" y="981710"/>
                  <a:pt x="142240" y="993140"/>
                  <a:pt x="128270" y="1024255"/>
                </a:cubicBezTo>
                <a:cubicBezTo>
                  <a:pt x="114300" y="1055370"/>
                  <a:pt x="102870" y="1078865"/>
                  <a:pt x="85725" y="1109980"/>
                </a:cubicBezTo>
                <a:cubicBezTo>
                  <a:pt x="68580" y="1141095"/>
                  <a:pt x="60325" y="1152525"/>
                  <a:pt x="43180" y="1181100"/>
                </a:cubicBezTo>
                <a:cubicBezTo>
                  <a:pt x="26035" y="1209675"/>
                  <a:pt x="0" y="1223645"/>
                  <a:pt x="0" y="1252220"/>
                </a:cubicBezTo>
                <a:cubicBezTo>
                  <a:pt x="0" y="1280795"/>
                  <a:pt x="34290" y="1294765"/>
                  <a:pt x="43180" y="1323340"/>
                </a:cubicBezTo>
                <a:cubicBezTo>
                  <a:pt x="52070" y="1351915"/>
                  <a:pt x="48895" y="1363345"/>
                  <a:pt x="43180" y="1394460"/>
                </a:cubicBezTo>
                <a:cubicBezTo>
                  <a:pt x="37465" y="1425575"/>
                  <a:pt x="20320" y="1463675"/>
                  <a:pt x="14605" y="14795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80035" y="1673862"/>
            <a:ext cx="456565" cy="1400175"/>
          </a:xfrm>
          <a:custGeom>
            <a:avLst/>
            <a:gdLst>
              <a:gd name="connisteX0" fmla="*/ 455295 w 456423"/>
              <a:gd name="connsiteY0" fmla="*/ 0 h 1238250"/>
              <a:gd name="connisteX1" fmla="*/ 455295 w 456423"/>
              <a:gd name="connsiteY1" fmla="*/ 71120 h 1238250"/>
              <a:gd name="connisteX2" fmla="*/ 441325 w 456423"/>
              <a:gd name="connsiteY2" fmla="*/ 142240 h 1238250"/>
              <a:gd name="connisteX3" fmla="*/ 398145 w 456423"/>
              <a:gd name="connsiteY3" fmla="*/ 213360 h 1238250"/>
              <a:gd name="connisteX4" fmla="*/ 327025 w 456423"/>
              <a:gd name="connsiteY4" fmla="*/ 270510 h 1238250"/>
              <a:gd name="connisteX5" fmla="*/ 270510 w 456423"/>
              <a:gd name="connsiteY5" fmla="*/ 341630 h 1238250"/>
              <a:gd name="connisteX6" fmla="*/ 199390 w 456423"/>
              <a:gd name="connsiteY6" fmla="*/ 412750 h 1238250"/>
              <a:gd name="connisteX7" fmla="*/ 156845 w 456423"/>
              <a:gd name="connsiteY7" fmla="*/ 498475 h 1238250"/>
              <a:gd name="connisteX8" fmla="*/ 99695 w 456423"/>
              <a:gd name="connsiteY8" fmla="*/ 569595 h 1238250"/>
              <a:gd name="connisteX9" fmla="*/ 71120 w 456423"/>
              <a:gd name="connsiteY9" fmla="*/ 640715 h 1238250"/>
              <a:gd name="connisteX10" fmla="*/ 42545 w 456423"/>
              <a:gd name="connsiteY10" fmla="*/ 725805 h 1238250"/>
              <a:gd name="connisteX11" fmla="*/ 13970 w 456423"/>
              <a:gd name="connsiteY11" fmla="*/ 796925 h 1238250"/>
              <a:gd name="connisteX12" fmla="*/ 13970 w 456423"/>
              <a:gd name="connsiteY12" fmla="*/ 868045 h 1238250"/>
              <a:gd name="connisteX13" fmla="*/ 13970 w 456423"/>
              <a:gd name="connsiteY13" fmla="*/ 953770 h 1238250"/>
              <a:gd name="connisteX14" fmla="*/ 13970 w 456423"/>
              <a:gd name="connsiteY14" fmla="*/ 1024890 h 1238250"/>
              <a:gd name="connisteX15" fmla="*/ 13970 w 456423"/>
              <a:gd name="connsiteY15" fmla="*/ 1096010 h 1238250"/>
              <a:gd name="connisteX16" fmla="*/ 13970 w 456423"/>
              <a:gd name="connsiteY16" fmla="*/ 1167130 h 1238250"/>
              <a:gd name="connisteX17" fmla="*/ 0 w 456423"/>
              <a:gd name="connsiteY17" fmla="*/ 1238250 h 1238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456424" h="1238250">
                <a:moveTo>
                  <a:pt x="455295" y="0"/>
                </a:moveTo>
                <a:cubicBezTo>
                  <a:pt x="455295" y="12700"/>
                  <a:pt x="457835" y="42545"/>
                  <a:pt x="455295" y="71120"/>
                </a:cubicBezTo>
                <a:cubicBezTo>
                  <a:pt x="452755" y="99695"/>
                  <a:pt x="452755" y="113665"/>
                  <a:pt x="441325" y="142240"/>
                </a:cubicBezTo>
                <a:cubicBezTo>
                  <a:pt x="429895" y="170815"/>
                  <a:pt x="421005" y="187960"/>
                  <a:pt x="398145" y="213360"/>
                </a:cubicBezTo>
                <a:cubicBezTo>
                  <a:pt x="375285" y="238760"/>
                  <a:pt x="352425" y="245110"/>
                  <a:pt x="327025" y="270510"/>
                </a:cubicBezTo>
                <a:cubicBezTo>
                  <a:pt x="301625" y="295910"/>
                  <a:pt x="295910" y="313055"/>
                  <a:pt x="270510" y="341630"/>
                </a:cubicBezTo>
                <a:cubicBezTo>
                  <a:pt x="245110" y="370205"/>
                  <a:pt x="222250" y="381635"/>
                  <a:pt x="199390" y="412750"/>
                </a:cubicBezTo>
                <a:cubicBezTo>
                  <a:pt x="176530" y="443865"/>
                  <a:pt x="176530" y="467360"/>
                  <a:pt x="156845" y="498475"/>
                </a:cubicBezTo>
                <a:cubicBezTo>
                  <a:pt x="137160" y="529590"/>
                  <a:pt x="116840" y="541020"/>
                  <a:pt x="99695" y="569595"/>
                </a:cubicBezTo>
                <a:cubicBezTo>
                  <a:pt x="82550" y="598170"/>
                  <a:pt x="82550" y="609600"/>
                  <a:pt x="71120" y="640715"/>
                </a:cubicBezTo>
                <a:cubicBezTo>
                  <a:pt x="59690" y="671830"/>
                  <a:pt x="53975" y="694690"/>
                  <a:pt x="42545" y="725805"/>
                </a:cubicBezTo>
                <a:cubicBezTo>
                  <a:pt x="31115" y="756920"/>
                  <a:pt x="19685" y="768350"/>
                  <a:pt x="13970" y="796925"/>
                </a:cubicBezTo>
                <a:cubicBezTo>
                  <a:pt x="8255" y="825500"/>
                  <a:pt x="13970" y="836930"/>
                  <a:pt x="13970" y="868045"/>
                </a:cubicBezTo>
                <a:cubicBezTo>
                  <a:pt x="13970" y="899160"/>
                  <a:pt x="13970" y="922655"/>
                  <a:pt x="13970" y="953770"/>
                </a:cubicBezTo>
                <a:cubicBezTo>
                  <a:pt x="13970" y="984885"/>
                  <a:pt x="13970" y="996315"/>
                  <a:pt x="13970" y="1024890"/>
                </a:cubicBezTo>
                <a:cubicBezTo>
                  <a:pt x="13970" y="1053465"/>
                  <a:pt x="13970" y="1067435"/>
                  <a:pt x="13970" y="1096010"/>
                </a:cubicBezTo>
                <a:cubicBezTo>
                  <a:pt x="13970" y="1124585"/>
                  <a:pt x="16510" y="1138555"/>
                  <a:pt x="13970" y="1167130"/>
                </a:cubicBezTo>
                <a:cubicBezTo>
                  <a:pt x="11430" y="1195705"/>
                  <a:pt x="2540" y="1225550"/>
                  <a:pt x="0" y="12382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476240" y="2033271"/>
            <a:ext cx="561340" cy="658495"/>
          </a:xfrm>
          <a:custGeom>
            <a:avLst/>
            <a:gdLst>
              <a:gd name="connisteX0" fmla="*/ 6500 w 561490"/>
              <a:gd name="connsiteY0" fmla="*/ 0 h 612140"/>
              <a:gd name="connisteX1" fmla="*/ 6500 w 561490"/>
              <a:gd name="connsiteY1" fmla="*/ 71120 h 612140"/>
              <a:gd name="connisteX2" fmla="*/ 77620 w 561490"/>
              <a:gd name="connsiteY2" fmla="*/ 128270 h 612140"/>
              <a:gd name="connisteX3" fmla="*/ 148740 w 561490"/>
              <a:gd name="connsiteY3" fmla="*/ 170815 h 612140"/>
              <a:gd name="connisteX4" fmla="*/ 205890 w 561490"/>
              <a:gd name="connsiteY4" fmla="*/ 241935 h 612140"/>
              <a:gd name="connisteX5" fmla="*/ 248435 w 561490"/>
              <a:gd name="connsiteY5" fmla="*/ 313055 h 612140"/>
              <a:gd name="connisteX6" fmla="*/ 290980 w 561490"/>
              <a:gd name="connsiteY6" fmla="*/ 384175 h 612140"/>
              <a:gd name="connisteX7" fmla="*/ 362100 w 561490"/>
              <a:gd name="connsiteY7" fmla="*/ 426720 h 612140"/>
              <a:gd name="connisteX8" fmla="*/ 419250 w 561490"/>
              <a:gd name="connsiteY8" fmla="*/ 497840 h 612140"/>
              <a:gd name="connisteX9" fmla="*/ 490370 w 561490"/>
              <a:gd name="connsiteY9" fmla="*/ 568960 h 612140"/>
              <a:gd name="connisteX10" fmla="*/ 561490 w 561490"/>
              <a:gd name="connsiteY10" fmla="*/ 612140 h 6121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561491" h="612140">
                <a:moveTo>
                  <a:pt x="6501" y="0"/>
                </a:moveTo>
                <a:cubicBezTo>
                  <a:pt x="5231" y="13335"/>
                  <a:pt x="-7469" y="45720"/>
                  <a:pt x="6501" y="71120"/>
                </a:cubicBezTo>
                <a:cubicBezTo>
                  <a:pt x="20471" y="96520"/>
                  <a:pt x="49046" y="108585"/>
                  <a:pt x="77621" y="128270"/>
                </a:cubicBezTo>
                <a:cubicBezTo>
                  <a:pt x="106196" y="147955"/>
                  <a:pt x="123341" y="147955"/>
                  <a:pt x="148741" y="170815"/>
                </a:cubicBezTo>
                <a:cubicBezTo>
                  <a:pt x="174141" y="193675"/>
                  <a:pt x="186206" y="213360"/>
                  <a:pt x="205891" y="241935"/>
                </a:cubicBezTo>
                <a:cubicBezTo>
                  <a:pt x="225576" y="270510"/>
                  <a:pt x="231291" y="284480"/>
                  <a:pt x="248436" y="313055"/>
                </a:cubicBezTo>
                <a:cubicBezTo>
                  <a:pt x="265581" y="341630"/>
                  <a:pt x="268121" y="361315"/>
                  <a:pt x="290981" y="384175"/>
                </a:cubicBezTo>
                <a:cubicBezTo>
                  <a:pt x="313841" y="407035"/>
                  <a:pt x="336701" y="403860"/>
                  <a:pt x="362101" y="426720"/>
                </a:cubicBezTo>
                <a:cubicBezTo>
                  <a:pt x="387501" y="449580"/>
                  <a:pt x="393851" y="469265"/>
                  <a:pt x="419251" y="497840"/>
                </a:cubicBezTo>
                <a:cubicBezTo>
                  <a:pt x="444651" y="526415"/>
                  <a:pt x="461796" y="546100"/>
                  <a:pt x="490371" y="568960"/>
                </a:cubicBezTo>
                <a:cubicBezTo>
                  <a:pt x="518946" y="591820"/>
                  <a:pt x="548791" y="605155"/>
                  <a:pt x="561491" y="61214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马来西亚梯田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6410" y="1370966"/>
            <a:ext cx="4729480" cy="3046095"/>
          </a:xfrm>
          <a:prstGeom prst="rect">
            <a:avLst/>
          </a:prstGeom>
          <a:ln>
            <a:noFill/>
          </a:ln>
        </p:spPr>
      </p:pic>
      <p:pic>
        <p:nvPicPr>
          <p:cNvPr id="14" name="图片 13" descr="发达的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93235" y="1370966"/>
            <a:ext cx="4732020" cy="301561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4" grpId="0" bldLvl="0" animBg="1"/>
      <p:bldP spid="5" grpId="0" bldLvl="0" animBg="1"/>
      <p:bldP spid="7" grpId="0" bldLvl="0" animBg="1"/>
      <p:bldP spid="9" grpId="0" bldLvl="0" animBg="1"/>
      <p:bldP spid="13" grpId="0" bldLvl="0" animBg="1"/>
      <p:bldP spid="16" grpId="0" bldLvl="0" animBg="1"/>
      <p:bldP spid="6" grpId="0" bldLvl="0" animBg="1"/>
      <p:bldP spid="10" grpId="0" bldLvl="0" animBg="1"/>
      <p:bldP spid="12" grpId="0" bldLvl="0" animBg="1"/>
      <p:bldP spid="15" grpId="0" bldLvl="0" animBg="1"/>
      <p:bldP spid="17" grpId="0" bldLvl="0" animBg="1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73704" y="1765140"/>
            <a:ext cx="8674735" cy="366408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0221DE"/>
                </a:solidFill>
              </a:rPr>
              <a:t>改变气候：</a:t>
            </a:r>
            <a:r>
              <a:rPr lang="zh-CN" altLang="en-US" sz="2400" dirty="0"/>
              <a:t>火山喷发出大量火山灰颗粒，</a:t>
            </a:r>
            <a:r>
              <a:rPr lang="zh-CN" altLang="en-US" sz="2400" b="1" dirty="0">
                <a:solidFill>
                  <a:srgbClr val="FF0000"/>
                </a:solidFill>
              </a:rPr>
              <a:t>遮挡太阳辐射，导致地表气温下降</a:t>
            </a:r>
            <a:r>
              <a:rPr lang="zh-CN" altLang="en-US" sz="2400" dirty="0"/>
              <a:t>，使农作物减产。</a:t>
            </a:r>
          </a:p>
          <a:p>
            <a:pPr>
              <a:lnSpc>
                <a:spcPct val="110000"/>
              </a:lnSpc>
            </a:pPr>
            <a:endParaRPr lang="en-US" altLang="zh-CN" sz="1100" b="1" dirty="0" smtClean="0">
              <a:solidFill>
                <a:srgbClr val="0221DE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 smtClean="0">
                <a:solidFill>
                  <a:srgbClr val="0221DE"/>
                </a:solidFill>
              </a:rPr>
              <a:t>破坏</a:t>
            </a:r>
            <a:r>
              <a:rPr lang="zh-CN" altLang="en-US" sz="2400" b="1" dirty="0">
                <a:solidFill>
                  <a:srgbClr val="0221DE"/>
                </a:solidFill>
              </a:rPr>
              <a:t>环境：</a:t>
            </a:r>
            <a:r>
              <a:rPr lang="zh-CN" altLang="en-US" sz="2400" dirty="0"/>
              <a:t>火山喷发出大量含有硫磺的有                                            毒气体，</a:t>
            </a:r>
            <a:r>
              <a:rPr lang="zh-CN" altLang="en-US" sz="2400" b="1" dirty="0">
                <a:solidFill>
                  <a:srgbClr val="FF0000"/>
                </a:solidFill>
              </a:rPr>
              <a:t>形成酸雨</a:t>
            </a:r>
            <a:r>
              <a:rPr lang="zh-CN" altLang="en-US" sz="2400" dirty="0"/>
              <a:t>，火山灰会</a:t>
            </a:r>
            <a:r>
              <a:rPr lang="zh-CN" altLang="en-US" sz="2400" dirty="0">
                <a:solidFill>
                  <a:schemeClr val="tx1"/>
                </a:solidFill>
              </a:rPr>
              <a:t>阻碍动植物                                              呼吸</a:t>
            </a:r>
            <a:r>
              <a:rPr lang="zh-CN" altLang="en-US" sz="2400" dirty="0"/>
              <a:t> ，</a:t>
            </a:r>
            <a:r>
              <a:rPr lang="zh-CN" altLang="en-US" sz="2400" b="1" dirty="0">
                <a:solidFill>
                  <a:srgbClr val="FF0000"/>
                </a:solidFill>
              </a:rPr>
              <a:t>造成动植物死亡</a:t>
            </a:r>
            <a:r>
              <a:rPr lang="zh-CN" altLang="en-US" sz="2400" dirty="0" smtClean="0"/>
              <a:t>。</a:t>
            </a:r>
            <a:endParaRPr lang="zh-CN" altLang="en-US" sz="2400" dirty="0"/>
          </a:p>
          <a:p>
            <a:pPr>
              <a:lnSpc>
                <a:spcPct val="110000"/>
              </a:lnSpc>
            </a:pPr>
            <a:endParaRPr lang="en-US" altLang="zh-CN" sz="800" b="1" dirty="0" smtClean="0">
              <a:solidFill>
                <a:srgbClr val="0221DE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 smtClean="0">
                <a:solidFill>
                  <a:srgbClr val="0221DE"/>
                </a:solidFill>
              </a:rPr>
              <a:t>影响</a:t>
            </a:r>
            <a:r>
              <a:rPr lang="zh-CN" altLang="en-US" sz="2400" b="1" dirty="0">
                <a:solidFill>
                  <a:srgbClr val="0221DE"/>
                </a:solidFill>
              </a:rPr>
              <a:t>生活：</a:t>
            </a:r>
            <a:r>
              <a:rPr lang="zh-CN" altLang="en-US" sz="2400" dirty="0"/>
              <a:t>喷发的火山灰与暴雨结合</a:t>
            </a:r>
            <a:r>
              <a:rPr lang="zh-CN" altLang="en-US" sz="2400" b="1" dirty="0">
                <a:solidFill>
                  <a:srgbClr val="FF0000"/>
                </a:solidFill>
              </a:rPr>
              <a:t>形成                                           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</a:rPr>
              <a:t>   泥石流</a:t>
            </a:r>
            <a:r>
              <a:rPr lang="zh-CN" altLang="en-US" sz="2400" dirty="0"/>
              <a:t>能</a:t>
            </a:r>
            <a:r>
              <a:rPr lang="zh-CN" altLang="en-US" sz="2400" b="1" dirty="0">
                <a:solidFill>
                  <a:srgbClr val="FF0000"/>
                </a:solidFill>
              </a:rPr>
              <a:t>冲毁道路、桥梁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，影响交通，淹没</a:t>
            </a:r>
            <a:r>
              <a:rPr lang="zh-CN" altLang="en-US" sz="2400" b="1" dirty="0">
                <a:solidFill>
                  <a:srgbClr val="FF0000"/>
                </a:solidFill>
              </a:rPr>
              <a:t>农田城镇</a:t>
            </a:r>
            <a:r>
              <a:rPr lang="zh-CN" altLang="en-US" sz="2400" dirty="0"/>
              <a:t>，造成人员财产损失。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63527" y="5640315"/>
            <a:ext cx="8676005" cy="90909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 b="1" dirty="0"/>
              <a:t>                              </a:t>
            </a:r>
            <a:r>
              <a:rPr lang="zh-CN" altLang="en-US" sz="2000" b="1" dirty="0"/>
              <a:t>形成</a:t>
            </a:r>
            <a:r>
              <a:rPr lang="zh-CN" altLang="en-US" sz="2000" b="1" dirty="0">
                <a:solidFill>
                  <a:schemeClr val="tx1"/>
                </a:solidFill>
              </a:rPr>
              <a:t>丰富的</a:t>
            </a:r>
            <a:r>
              <a:rPr lang="zh-CN" altLang="en-US" sz="2000" b="1" dirty="0">
                <a:solidFill>
                  <a:srgbClr val="FF0000"/>
                </a:solidFill>
              </a:rPr>
              <a:t>矿产资源</a:t>
            </a:r>
            <a:r>
              <a:rPr lang="zh-CN" altLang="en-US" sz="2000" b="1" dirty="0"/>
              <a:t>；</a:t>
            </a:r>
            <a:r>
              <a:rPr lang="zh-CN" altLang="en-US" sz="2000" b="1" dirty="0">
                <a:solidFill>
                  <a:srgbClr val="FF0000"/>
                </a:solidFill>
              </a:rPr>
              <a:t>地热资源</a:t>
            </a:r>
            <a:r>
              <a:rPr lang="zh-CN" altLang="en-US" sz="2000" b="1" dirty="0"/>
              <a:t>；火山灰富有矿物质，使</a:t>
            </a:r>
            <a:r>
              <a:rPr lang="zh-CN" altLang="en-US" sz="2000" b="1" dirty="0">
                <a:solidFill>
                  <a:srgbClr val="FF0000"/>
                </a:solidFill>
              </a:rPr>
              <a:t>土壤肥沃</a:t>
            </a:r>
            <a:r>
              <a:rPr lang="zh-CN" altLang="en-US" sz="2000" b="1" dirty="0"/>
              <a:t>；利用火山景观和温泉，</a:t>
            </a:r>
            <a:r>
              <a:rPr lang="zh-CN" altLang="en-US" sz="2000" b="1" dirty="0">
                <a:solidFill>
                  <a:srgbClr val="FF0000"/>
                </a:solidFill>
              </a:rPr>
              <a:t>发展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旅游业，</a:t>
            </a:r>
            <a:r>
              <a:rPr lang="zh-CN" altLang="en-US" sz="2000" b="1" dirty="0" smtClean="0"/>
              <a:t>岩浆岩可作为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建筑材料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。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" name="图片 1" descr="火山喷发对农业的影响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5985" y="2484121"/>
            <a:ext cx="2943860" cy="20275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" y="1008007"/>
            <a:ext cx="601535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1400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火山喷发对地理环境有何影响？</a:t>
            </a:r>
            <a:endParaRPr lang="zh-CN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56244" y="1111713"/>
            <a:ext cx="1938655" cy="634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不利影响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zh-CN" altLang="en-US" sz="2800" dirty="0"/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41961" y="5686087"/>
            <a:ext cx="1639239" cy="4985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有利影响：</a:t>
            </a:r>
            <a:r>
              <a:rPr lang="zh-CN" altLang="en-US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1" grpId="0" bldLvl="0" animBg="1"/>
      <p:bldP spid="14" grpId="0" bldLvl="0" animBg="1"/>
      <p:bldP spid="1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ChangeArrowheads="1"/>
          </p:cNvSpPr>
          <p:nvPr/>
        </p:nvSpPr>
        <p:spPr bwMode="auto">
          <a:xfrm>
            <a:off x="957265" y="0"/>
            <a:ext cx="55959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ea typeface="隶书" pitchFamily="49" charset="-122"/>
              </a:rPr>
              <a:t>印度尼西亚火山下的梯田</a:t>
            </a:r>
          </a:p>
        </p:txBody>
      </p:sp>
      <p:pic>
        <p:nvPicPr>
          <p:cNvPr id="41987" name="Picture 5" descr="Terraced%20Rice%20Paddy%20Ubud%20Area%20Bali%20Indones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1"/>
            <a:ext cx="89916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1" y="200056"/>
            <a:ext cx="879003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[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  <a:cs typeface="Courier New" pitchFamily="49" charset="0"/>
              </a:rPr>
              <a:t>2018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/>
                <a:ea typeface="黑体" pitchFamily="49" charset="-122"/>
                <a:cs typeface="Courier New" pitchFamily="49" charset="0"/>
              </a:rPr>
              <a:t>·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Arial" pitchFamily="34" charset="0"/>
              </a:rPr>
              <a:t>浙江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  <a:cs typeface="Courier New" pitchFamily="49" charset="0"/>
              </a:rPr>
              <a:t>4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Arial" pitchFamily="34" charset="0"/>
              </a:rPr>
              <a:t>月选考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  <a:cs typeface="Courier New" pitchFamily="49" charset="0"/>
              </a:rPr>
              <a:t>]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Times New Roman" pitchFamily="18" charset="0"/>
              </a:rPr>
              <a:t>【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Times New Roman" pitchFamily="18" charset="0"/>
              </a:rPr>
              <a:t>加试题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Times New Roman" pitchFamily="18" charset="0"/>
              </a:rPr>
              <a:t>】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阅读材料，完成下列问题。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Times New Roman" pitchFamily="18" charset="0"/>
              </a:rPr>
              <a:t>材料一　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charset="-122"/>
                <a:cs typeface="Times New Roman" pitchFamily="18" charset="0"/>
              </a:rPr>
              <a:t>图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charset="-122"/>
                <a:cs typeface="Times New Roman" pitchFamily="18" charset="0"/>
              </a:rPr>
              <a:t>15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 charset="-122"/>
                <a:cs typeface="Times New Roman" pitchFamily="18" charset="0"/>
              </a:rPr>
              <a:t>为东南亚部分区域略图。该区域火山众多，火山活动频繁，火山喷发往往会将大量的气体和火山灰喷入大气。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63489" name="Picture 1" descr="C:\Users\ADMINI~1\AppData\Local\Temp\Rar$DIa0.152\18-4-18.T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1" y="1630325"/>
            <a:ext cx="4592815" cy="3598125"/>
          </a:xfrm>
          <a:prstGeom prst="rect">
            <a:avLst/>
          </a:prstGeom>
          <a:noFill/>
        </p:spPr>
      </p:pic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4800600" y="3566311"/>
            <a:ext cx="4343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(3)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说明火山喷发对该区域农业生产的影响。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rgbClr val="0221DE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171451" y="5473006"/>
            <a:ext cx="880110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 charset="-122"/>
                <a:cs typeface="Times New Roman" pitchFamily="18" charset="0"/>
              </a:rPr>
              <a:t>(3)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 charset="-122"/>
                <a:cs typeface="Times New Roman" pitchFamily="18" charset="0"/>
              </a:rPr>
              <a:t>利：增加土壤矿物养分。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 charset="-122"/>
                <a:cs typeface="Times New Roman" pitchFamily="18" charset="0"/>
              </a:rPr>
              <a:t>弊：增加大气中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 charset="-122"/>
                <a:cs typeface="Times New Roman" pitchFamily="18" charset="0"/>
              </a:rPr>
              <a:t>SO</a:t>
            </a:r>
            <a:r>
              <a:rPr kumimoji="0" lang="en-US" altLang="zh-CN" sz="2400" b="1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 charset="-122"/>
                <a:cs typeface="Times New Roman" pitchFamily="18" charset="0"/>
              </a:rPr>
              <a:t>2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 charset="-122"/>
                <a:cs typeface="Times New Roman" pitchFamily="18" charset="0"/>
              </a:rPr>
              <a:t>等有害气体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 charset="-122"/>
                <a:cs typeface="Times New Roman" pitchFamily="18" charset="0"/>
              </a:rPr>
              <a:t>(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 charset="-122"/>
                <a:cs typeface="Times New Roman" pitchFamily="18" charset="0"/>
              </a:rPr>
              <a:t>污染大气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 charset="-122"/>
                <a:cs typeface="Times New Roman" pitchFamily="18" charset="0"/>
              </a:rPr>
              <a:t>)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 charset="-122"/>
                <a:cs typeface="Times New Roman" pitchFamily="18" charset="0"/>
              </a:rPr>
              <a:t>，影响农作物生长；掩埋农作物；毁坏农作物；减少太阳辐射，影响农作物生长；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endParaRPr kumimoji="0" lang="zh-CN" altLang="en-US" sz="4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690" name="Group 2"/>
          <p:cNvGraphicFramePr>
            <a:graphicFrameLocks noGrp="1"/>
          </p:cNvGraphicFramePr>
          <p:nvPr/>
        </p:nvGraphicFramePr>
        <p:xfrm>
          <a:off x="900115" y="2265365"/>
          <a:ext cx="3455987" cy="4248154"/>
        </p:xfrm>
        <a:graphic>
          <a:graphicData uri="http://schemas.openxmlformats.org/drawingml/2006/table">
            <a:tbl>
              <a:tblPr/>
              <a:tblGrid>
                <a:gridCol w="287337"/>
                <a:gridCol w="288925"/>
                <a:gridCol w="288925"/>
                <a:gridCol w="287338"/>
                <a:gridCol w="287337"/>
                <a:gridCol w="288925"/>
                <a:gridCol w="287338"/>
                <a:gridCol w="287337"/>
                <a:gridCol w="287338"/>
                <a:gridCol w="290512"/>
                <a:gridCol w="287338"/>
                <a:gridCol w="287337"/>
              </a:tblGrid>
              <a:tr h="1062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6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604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62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5125" name="Text Box 69"/>
          <p:cNvSpPr txBox="1">
            <a:spLocks noChangeArrowheads="1"/>
          </p:cNvSpPr>
          <p:nvPr/>
        </p:nvSpPr>
        <p:spPr bwMode="auto">
          <a:xfrm>
            <a:off x="468313" y="3160713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b="0">
                <a:latin typeface="黑体" pitchFamily="49" charset="-122"/>
                <a:ea typeface="黑体" pitchFamily="49" charset="-122"/>
              </a:rPr>
              <a:t>30</a:t>
            </a:r>
          </a:p>
        </p:txBody>
      </p:sp>
      <p:sp>
        <p:nvSpPr>
          <p:cNvPr id="45126" name="Text Box 70"/>
          <p:cNvSpPr txBox="1">
            <a:spLocks noChangeArrowheads="1"/>
          </p:cNvSpPr>
          <p:nvPr/>
        </p:nvSpPr>
        <p:spPr bwMode="auto">
          <a:xfrm>
            <a:off x="461963" y="52498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b="0">
                <a:latin typeface="黑体" pitchFamily="49" charset="-122"/>
                <a:ea typeface="黑体" pitchFamily="49" charset="-122"/>
              </a:rPr>
              <a:t>10</a:t>
            </a:r>
          </a:p>
        </p:txBody>
      </p:sp>
      <p:sp>
        <p:nvSpPr>
          <p:cNvPr id="45127" name="Text Box 71"/>
          <p:cNvSpPr txBox="1">
            <a:spLocks noChangeArrowheads="1"/>
          </p:cNvSpPr>
          <p:nvPr/>
        </p:nvSpPr>
        <p:spPr bwMode="auto">
          <a:xfrm>
            <a:off x="444500" y="4168776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b="0">
                <a:latin typeface="黑体" pitchFamily="49" charset="-122"/>
                <a:ea typeface="黑体" pitchFamily="49" charset="-122"/>
              </a:rPr>
              <a:t>20</a:t>
            </a:r>
          </a:p>
        </p:txBody>
      </p:sp>
      <p:sp>
        <p:nvSpPr>
          <p:cNvPr id="45128" name="Text Box 72"/>
          <p:cNvSpPr txBox="1">
            <a:spLocks noChangeArrowheads="1"/>
          </p:cNvSpPr>
          <p:nvPr/>
        </p:nvSpPr>
        <p:spPr bwMode="auto">
          <a:xfrm>
            <a:off x="461963" y="2146301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b="0">
                <a:latin typeface="黑体" pitchFamily="49" charset="-122"/>
                <a:ea typeface="黑体" pitchFamily="49" charset="-122"/>
              </a:rPr>
              <a:t>40</a:t>
            </a:r>
          </a:p>
        </p:txBody>
      </p:sp>
      <p:sp>
        <p:nvSpPr>
          <p:cNvPr id="45129" name="Text Box 73"/>
          <p:cNvSpPr txBox="1">
            <a:spLocks noChangeArrowheads="1"/>
          </p:cNvSpPr>
          <p:nvPr/>
        </p:nvSpPr>
        <p:spPr bwMode="auto">
          <a:xfrm>
            <a:off x="517525" y="6178551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b="0">
                <a:latin typeface="黑体" pitchFamily="49" charset="-122"/>
                <a:ea typeface="黑体" pitchFamily="49" charset="-122"/>
              </a:rPr>
              <a:t>0</a:t>
            </a:r>
          </a:p>
        </p:txBody>
      </p:sp>
      <p:sp>
        <p:nvSpPr>
          <p:cNvPr id="45130" name="Text Box 74"/>
          <p:cNvSpPr txBox="1">
            <a:spLocks noChangeArrowheads="1"/>
          </p:cNvSpPr>
          <p:nvPr/>
        </p:nvSpPr>
        <p:spPr bwMode="auto">
          <a:xfrm>
            <a:off x="487363" y="1916113"/>
            <a:ext cx="13596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zh-CN" altLang="en-US" sz="1800" b="0">
                <a:latin typeface="Arial" charset="0"/>
              </a:rPr>
              <a:t>气温（</a:t>
            </a:r>
            <a:r>
              <a:rPr kumimoji="0" lang="en-US" altLang="zh-CN" sz="1800" b="0" baseline="30000">
                <a:latin typeface="Arial" charset="0"/>
              </a:rPr>
              <a:t>0</a:t>
            </a:r>
            <a:r>
              <a:rPr kumimoji="0" lang="en-US" altLang="zh-CN" sz="1800" b="0">
                <a:latin typeface="Arial" charset="0"/>
              </a:rPr>
              <a:t>C</a:t>
            </a:r>
            <a:r>
              <a:rPr kumimoji="0" lang="zh-CN" altLang="en-US" sz="1800" b="0">
                <a:latin typeface="Arial" charset="0"/>
              </a:rPr>
              <a:t>）</a:t>
            </a:r>
          </a:p>
        </p:txBody>
      </p:sp>
      <p:sp>
        <p:nvSpPr>
          <p:cNvPr id="114763" name="Rectangle 75"/>
          <p:cNvSpPr>
            <a:spLocks noChangeArrowheads="1"/>
          </p:cNvSpPr>
          <p:nvPr/>
        </p:nvSpPr>
        <p:spPr bwMode="auto">
          <a:xfrm>
            <a:off x="900115" y="6237289"/>
            <a:ext cx="287337" cy="27622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64" name="Rectangle 76"/>
          <p:cNvSpPr>
            <a:spLocks noChangeArrowheads="1"/>
          </p:cNvSpPr>
          <p:nvPr/>
        </p:nvSpPr>
        <p:spPr bwMode="auto">
          <a:xfrm>
            <a:off x="1187452" y="6092825"/>
            <a:ext cx="288925" cy="42068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65" name="Rectangle 77"/>
          <p:cNvSpPr>
            <a:spLocks noChangeArrowheads="1"/>
          </p:cNvSpPr>
          <p:nvPr/>
        </p:nvSpPr>
        <p:spPr bwMode="auto">
          <a:xfrm>
            <a:off x="1476375" y="6021388"/>
            <a:ext cx="287338" cy="49212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66" name="Rectangle 78"/>
          <p:cNvSpPr>
            <a:spLocks noChangeArrowheads="1"/>
          </p:cNvSpPr>
          <p:nvPr/>
        </p:nvSpPr>
        <p:spPr bwMode="auto">
          <a:xfrm>
            <a:off x="1763715" y="5949951"/>
            <a:ext cx="287337" cy="563563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67" name="Rectangle 79"/>
          <p:cNvSpPr>
            <a:spLocks noChangeArrowheads="1"/>
          </p:cNvSpPr>
          <p:nvPr/>
        </p:nvSpPr>
        <p:spPr bwMode="auto">
          <a:xfrm>
            <a:off x="2052640" y="5805489"/>
            <a:ext cx="287337" cy="70802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68" name="Rectangle 80"/>
          <p:cNvSpPr>
            <a:spLocks noChangeArrowheads="1"/>
          </p:cNvSpPr>
          <p:nvPr/>
        </p:nvSpPr>
        <p:spPr bwMode="auto">
          <a:xfrm>
            <a:off x="2339975" y="4005263"/>
            <a:ext cx="287338" cy="2508251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69" name="Rectangle 81"/>
          <p:cNvSpPr>
            <a:spLocks noChangeArrowheads="1"/>
          </p:cNvSpPr>
          <p:nvPr/>
        </p:nvSpPr>
        <p:spPr bwMode="auto">
          <a:xfrm>
            <a:off x="2627315" y="3429001"/>
            <a:ext cx="288925" cy="3084513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70" name="Rectangle 82"/>
          <p:cNvSpPr>
            <a:spLocks noChangeArrowheads="1"/>
          </p:cNvSpPr>
          <p:nvPr/>
        </p:nvSpPr>
        <p:spPr bwMode="auto">
          <a:xfrm>
            <a:off x="2917825" y="3213100"/>
            <a:ext cx="285750" cy="3300413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71" name="Rectangle 83"/>
          <p:cNvSpPr>
            <a:spLocks noChangeArrowheads="1"/>
          </p:cNvSpPr>
          <p:nvPr/>
        </p:nvSpPr>
        <p:spPr bwMode="auto">
          <a:xfrm>
            <a:off x="3205165" y="2276475"/>
            <a:ext cx="287337" cy="4237039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72" name="Rectangle 84"/>
          <p:cNvSpPr>
            <a:spLocks noChangeArrowheads="1"/>
          </p:cNvSpPr>
          <p:nvPr/>
        </p:nvSpPr>
        <p:spPr bwMode="auto">
          <a:xfrm>
            <a:off x="3492500" y="3716339"/>
            <a:ext cx="287338" cy="2808287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73" name="Rectangle 85"/>
          <p:cNvSpPr>
            <a:spLocks noChangeArrowheads="1"/>
          </p:cNvSpPr>
          <p:nvPr/>
        </p:nvSpPr>
        <p:spPr bwMode="auto">
          <a:xfrm>
            <a:off x="3781425" y="5805489"/>
            <a:ext cx="285750" cy="70802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74" name="Rectangle 86"/>
          <p:cNvSpPr>
            <a:spLocks noChangeArrowheads="1"/>
          </p:cNvSpPr>
          <p:nvPr/>
        </p:nvSpPr>
        <p:spPr bwMode="auto">
          <a:xfrm>
            <a:off x="4068765" y="6092825"/>
            <a:ext cx="287337" cy="42068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43" name="Text Box 87"/>
          <p:cNvSpPr txBox="1">
            <a:spLocks noChangeArrowheads="1"/>
          </p:cNvSpPr>
          <p:nvPr/>
        </p:nvSpPr>
        <p:spPr bwMode="auto">
          <a:xfrm>
            <a:off x="827090" y="6513513"/>
            <a:ext cx="44656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CN" sz="1800" b="0">
                <a:latin typeface="Arial" charset="0"/>
              </a:rPr>
              <a:t>1   2   3  4   5   6  7   8  9  10 11 12</a:t>
            </a:r>
            <a:r>
              <a:rPr kumimoji="0" lang="zh-CN" altLang="en-US" sz="1800" b="0">
                <a:latin typeface="Arial" charset="0"/>
              </a:rPr>
              <a:t>（月）    </a:t>
            </a:r>
          </a:p>
        </p:txBody>
      </p:sp>
      <p:graphicFrame>
        <p:nvGraphicFramePr>
          <p:cNvPr id="114776" name="Group 88"/>
          <p:cNvGraphicFramePr>
            <a:graphicFrameLocks noGrp="1"/>
          </p:cNvGraphicFramePr>
          <p:nvPr/>
        </p:nvGraphicFramePr>
        <p:xfrm>
          <a:off x="5080000" y="2259014"/>
          <a:ext cx="3455988" cy="4248154"/>
        </p:xfrm>
        <a:graphic>
          <a:graphicData uri="http://schemas.openxmlformats.org/drawingml/2006/table">
            <a:tbl>
              <a:tblPr/>
              <a:tblGrid>
                <a:gridCol w="287338"/>
                <a:gridCol w="288925"/>
                <a:gridCol w="288925"/>
                <a:gridCol w="287337"/>
                <a:gridCol w="287338"/>
                <a:gridCol w="288925"/>
                <a:gridCol w="287337"/>
                <a:gridCol w="287338"/>
                <a:gridCol w="287337"/>
                <a:gridCol w="290513"/>
                <a:gridCol w="287337"/>
                <a:gridCol w="287338"/>
              </a:tblGrid>
              <a:tr h="1062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6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604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62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5211" name="Text Box 155"/>
          <p:cNvSpPr txBox="1">
            <a:spLocks noChangeArrowheads="1"/>
          </p:cNvSpPr>
          <p:nvPr/>
        </p:nvSpPr>
        <p:spPr bwMode="auto">
          <a:xfrm>
            <a:off x="8658225" y="6127751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b="0">
                <a:latin typeface="黑体" pitchFamily="49" charset="-122"/>
                <a:ea typeface="黑体" pitchFamily="49" charset="-122"/>
              </a:rPr>
              <a:t>0</a:t>
            </a:r>
          </a:p>
        </p:txBody>
      </p:sp>
      <p:sp>
        <p:nvSpPr>
          <p:cNvPr id="45212" name="Text Box 156"/>
          <p:cNvSpPr txBox="1">
            <a:spLocks noChangeArrowheads="1"/>
          </p:cNvSpPr>
          <p:nvPr/>
        </p:nvSpPr>
        <p:spPr bwMode="auto">
          <a:xfrm>
            <a:off x="8462964" y="5170488"/>
            <a:ext cx="5309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b="0">
                <a:latin typeface="黑体" pitchFamily="49" charset="-122"/>
                <a:ea typeface="黑体" pitchFamily="49" charset="-122"/>
              </a:rPr>
              <a:t>100</a:t>
            </a:r>
          </a:p>
        </p:txBody>
      </p:sp>
      <p:sp>
        <p:nvSpPr>
          <p:cNvPr id="45213" name="Text Box 157"/>
          <p:cNvSpPr txBox="1">
            <a:spLocks noChangeArrowheads="1"/>
          </p:cNvSpPr>
          <p:nvPr/>
        </p:nvSpPr>
        <p:spPr bwMode="auto">
          <a:xfrm>
            <a:off x="8462964" y="4156076"/>
            <a:ext cx="5309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b="0">
                <a:latin typeface="黑体" pitchFamily="49" charset="-122"/>
                <a:ea typeface="黑体" pitchFamily="49" charset="-122"/>
              </a:rPr>
              <a:t>200</a:t>
            </a:r>
          </a:p>
        </p:txBody>
      </p:sp>
      <p:sp>
        <p:nvSpPr>
          <p:cNvPr id="45214" name="Text Box 158"/>
          <p:cNvSpPr txBox="1">
            <a:spLocks noChangeArrowheads="1"/>
          </p:cNvSpPr>
          <p:nvPr/>
        </p:nvSpPr>
        <p:spPr bwMode="auto">
          <a:xfrm>
            <a:off x="8462964" y="3154364"/>
            <a:ext cx="5309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b="0">
                <a:latin typeface="黑体" pitchFamily="49" charset="-122"/>
                <a:ea typeface="黑体" pitchFamily="49" charset="-122"/>
              </a:rPr>
              <a:t>300</a:t>
            </a:r>
          </a:p>
        </p:txBody>
      </p:sp>
      <p:sp>
        <p:nvSpPr>
          <p:cNvPr id="45215" name="Text Box 159"/>
          <p:cNvSpPr txBox="1">
            <a:spLocks noChangeArrowheads="1"/>
          </p:cNvSpPr>
          <p:nvPr/>
        </p:nvSpPr>
        <p:spPr bwMode="auto">
          <a:xfrm>
            <a:off x="8462964" y="2146301"/>
            <a:ext cx="5309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b="0">
                <a:latin typeface="黑体" pitchFamily="49" charset="-122"/>
                <a:ea typeface="黑体" pitchFamily="49" charset="-122"/>
              </a:rPr>
              <a:t>400</a:t>
            </a:r>
          </a:p>
        </p:txBody>
      </p:sp>
      <p:sp>
        <p:nvSpPr>
          <p:cNvPr id="45216" name="Text Box 160"/>
          <p:cNvSpPr txBox="1">
            <a:spLocks noChangeArrowheads="1"/>
          </p:cNvSpPr>
          <p:nvPr/>
        </p:nvSpPr>
        <p:spPr bwMode="auto">
          <a:xfrm>
            <a:off x="7480300" y="1909763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zh-CN" altLang="en-US" sz="1800" b="0">
                <a:latin typeface="Arial" charset="0"/>
              </a:rPr>
              <a:t>降水（毫米）</a:t>
            </a:r>
          </a:p>
        </p:txBody>
      </p:sp>
      <p:sp>
        <p:nvSpPr>
          <p:cNvPr id="114849" name="Rectangle 161"/>
          <p:cNvSpPr>
            <a:spLocks noChangeArrowheads="1"/>
          </p:cNvSpPr>
          <p:nvPr/>
        </p:nvSpPr>
        <p:spPr bwMode="auto">
          <a:xfrm>
            <a:off x="5080002" y="3684590"/>
            <a:ext cx="284163" cy="28225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850" name="Rectangle 162"/>
          <p:cNvSpPr>
            <a:spLocks noChangeArrowheads="1"/>
          </p:cNvSpPr>
          <p:nvPr/>
        </p:nvSpPr>
        <p:spPr bwMode="auto">
          <a:xfrm>
            <a:off x="5368927" y="4548190"/>
            <a:ext cx="282575" cy="19589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851" name="Rectangle 163"/>
          <p:cNvSpPr>
            <a:spLocks noChangeArrowheads="1"/>
          </p:cNvSpPr>
          <p:nvPr/>
        </p:nvSpPr>
        <p:spPr bwMode="auto">
          <a:xfrm>
            <a:off x="5656263" y="4476751"/>
            <a:ext cx="284162" cy="2030413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852" name="Rectangle 164"/>
          <p:cNvSpPr>
            <a:spLocks noChangeArrowheads="1"/>
          </p:cNvSpPr>
          <p:nvPr/>
        </p:nvSpPr>
        <p:spPr bwMode="auto">
          <a:xfrm>
            <a:off x="5943602" y="4476751"/>
            <a:ext cx="284163" cy="2030413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853" name="Rectangle 165"/>
          <p:cNvSpPr>
            <a:spLocks noChangeArrowheads="1"/>
          </p:cNvSpPr>
          <p:nvPr/>
        </p:nvSpPr>
        <p:spPr bwMode="auto">
          <a:xfrm>
            <a:off x="6232527" y="4548190"/>
            <a:ext cx="284163" cy="19589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854" name="Rectangle 166"/>
          <p:cNvSpPr>
            <a:spLocks noChangeArrowheads="1"/>
          </p:cNvSpPr>
          <p:nvPr/>
        </p:nvSpPr>
        <p:spPr bwMode="auto">
          <a:xfrm>
            <a:off x="6521452" y="4621214"/>
            <a:ext cx="282575" cy="1885951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855" name="Rectangle 167"/>
          <p:cNvSpPr>
            <a:spLocks noChangeArrowheads="1"/>
          </p:cNvSpPr>
          <p:nvPr/>
        </p:nvSpPr>
        <p:spPr bwMode="auto">
          <a:xfrm>
            <a:off x="6804027" y="4692652"/>
            <a:ext cx="288925" cy="180022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856" name="Rectangle 168"/>
          <p:cNvSpPr>
            <a:spLocks noChangeArrowheads="1"/>
          </p:cNvSpPr>
          <p:nvPr/>
        </p:nvSpPr>
        <p:spPr bwMode="auto">
          <a:xfrm>
            <a:off x="7097714" y="4476751"/>
            <a:ext cx="282575" cy="2030413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857" name="Rectangle 169"/>
          <p:cNvSpPr>
            <a:spLocks noChangeArrowheads="1"/>
          </p:cNvSpPr>
          <p:nvPr/>
        </p:nvSpPr>
        <p:spPr bwMode="auto">
          <a:xfrm>
            <a:off x="7385052" y="4764089"/>
            <a:ext cx="282575" cy="17430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858" name="Rectangle 170"/>
          <p:cNvSpPr>
            <a:spLocks noChangeArrowheads="1"/>
          </p:cNvSpPr>
          <p:nvPr/>
        </p:nvSpPr>
        <p:spPr bwMode="auto">
          <a:xfrm>
            <a:off x="7672388" y="4332289"/>
            <a:ext cx="284162" cy="21748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859" name="Rectangle 171"/>
          <p:cNvSpPr>
            <a:spLocks noChangeArrowheads="1"/>
          </p:cNvSpPr>
          <p:nvPr/>
        </p:nvSpPr>
        <p:spPr bwMode="auto">
          <a:xfrm>
            <a:off x="7961315" y="3900489"/>
            <a:ext cx="282575" cy="260667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860" name="Rectangle 172"/>
          <p:cNvSpPr>
            <a:spLocks noChangeArrowheads="1"/>
          </p:cNvSpPr>
          <p:nvPr/>
        </p:nvSpPr>
        <p:spPr bwMode="auto">
          <a:xfrm>
            <a:off x="8248652" y="3829052"/>
            <a:ext cx="284163" cy="2678113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229" name="Text Box 173"/>
          <p:cNvSpPr txBox="1">
            <a:spLocks noChangeArrowheads="1"/>
          </p:cNvSpPr>
          <p:nvPr/>
        </p:nvSpPr>
        <p:spPr bwMode="auto">
          <a:xfrm>
            <a:off x="5003800" y="6518276"/>
            <a:ext cx="4300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CN" sz="1800" b="0">
                <a:latin typeface="Arial" charset="0"/>
              </a:rPr>
              <a:t>1   2   3  4  5   6  7   8  9  10 11 12</a:t>
            </a:r>
            <a:r>
              <a:rPr kumimoji="0" lang="zh-CN" altLang="en-US" sz="1800" b="0">
                <a:latin typeface="Arial" charset="0"/>
              </a:rPr>
              <a:t>（月）    </a:t>
            </a:r>
          </a:p>
        </p:txBody>
      </p:sp>
      <p:sp>
        <p:nvSpPr>
          <p:cNvPr id="114862" name="Freeform 174"/>
          <p:cNvSpPr>
            <a:spLocks/>
          </p:cNvSpPr>
          <p:nvPr/>
        </p:nvSpPr>
        <p:spPr bwMode="auto">
          <a:xfrm>
            <a:off x="900113" y="3332164"/>
            <a:ext cx="3382962" cy="517525"/>
          </a:xfrm>
          <a:custGeom>
            <a:avLst/>
            <a:gdLst>
              <a:gd name="T0" fmla="*/ 0 w 2131"/>
              <a:gd name="T1" fmla="*/ 2147483647 h 326"/>
              <a:gd name="T2" fmla="*/ 2147483647 w 2131"/>
              <a:gd name="T3" fmla="*/ 2147483647 h 326"/>
              <a:gd name="T4" fmla="*/ 2147483647 w 2131"/>
              <a:gd name="T5" fmla="*/ 2147483647 h 326"/>
              <a:gd name="T6" fmla="*/ 2147483647 w 2131"/>
              <a:gd name="T7" fmla="*/ 2147483647 h 326"/>
              <a:gd name="T8" fmla="*/ 2147483647 w 2131"/>
              <a:gd name="T9" fmla="*/ 2147483647 h 326"/>
              <a:gd name="T10" fmla="*/ 2147483647 w 2131"/>
              <a:gd name="T11" fmla="*/ 2147483647 h 326"/>
              <a:gd name="T12" fmla="*/ 2147483647 w 2131"/>
              <a:gd name="T13" fmla="*/ 2147483647 h 326"/>
              <a:gd name="T14" fmla="*/ 2147483647 w 2131"/>
              <a:gd name="T15" fmla="*/ 2147483647 h 3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131"/>
              <a:gd name="T25" fmla="*/ 0 h 326"/>
              <a:gd name="T26" fmla="*/ 2131 w 2131"/>
              <a:gd name="T27" fmla="*/ 326 h 3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31" h="326">
                <a:moveTo>
                  <a:pt x="0" y="326"/>
                </a:moveTo>
                <a:cubicBezTo>
                  <a:pt x="87" y="325"/>
                  <a:pt x="174" y="325"/>
                  <a:pt x="272" y="280"/>
                </a:cubicBezTo>
                <a:cubicBezTo>
                  <a:pt x="370" y="235"/>
                  <a:pt x="514" y="98"/>
                  <a:pt x="589" y="53"/>
                </a:cubicBezTo>
                <a:cubicBezTo>
                  <a:pt x="664" y="8"/>
                  <a:pt x="665" y="0"/>
                  <a:pt x="725" y="8"/>
                </a:cubicBezTo>
                <a:cubicBezTo>
                  <a:pt x="785" y="16"/>
                  <a:pt x="846" y="76"/>
                  <a:pt x="952" y="99"/>
                </a:cubicBezTo>
                <a:cubicBezTo>
                  <a:pt x="1058" y="122"/>
                  <a:pt x="1232" y="144"/>
                  <a:pt x="1360" y="144"/>
                </a:cubicBezTo>
                <a:cubicBezTo>
                  <a:pt x="1488" y="144"/>
                  <a:pt x="1595" y="84"/>
                  <a:pt x="1723" y="99"/>
                </a:cubicBezTo>
                <a:cubicBezTo>
                  <a:pt x="1851" y="114"/>
                  <a:pt x="2055" y="212"/>
                  <a:pt x="2131" y="235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4863" name="Freeform 175"/>
          <p:cNvSpPr>
            <a:spLocks/>
          </p:cNvSpPr>
          <p:nvPr/>
        </p:nvSpPr>
        <p:spPr bwMode="auto">
          <a:xfrm>
            <a:off x="5075239" y="3432176"/>
            <a:ext cx="3457575" cy="396875"/>
          </a:xfrm>
          <a:custGeom>
            <a:avLst/>
            <a:gdLst>
              <a:gd name="T0" fmla="*/ 0 w 2178"/>
              <a:gd name="T1" fmla="*/ 2147483647 h 250"/>
              <a:gd name="T2" fmla="*/ 2147483647 w 2178"/>
              <a:gd name="T3" fmla="*/ 2147483647 h 250"/>
              <a:gd name="T4" fmla="*/ 2147483647 w 2178"/>
              <a:gd name="T5" fmla="*/ 2147483647 h 250"/>
              <a:gd name="T6" fmla="*/ 2147483647 w 2178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  <a:gd name="T12" fmla="*/ 0 w 2178"/>
              <a:gd name="T13" fmla="*/ 0 h 250"/>
              <a:gd name="T14" fmla="*/ 2178 w 2178"/>
              <a:gd name="T15" fmla="*/ 250 h 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78" h="250">
                <a:moveTo>
                  <a:pt x="0" y="250"/>
                </a:moveTo>
                <a:cubicBezTo>
                  <a:pt x="257" y="148"/>
                  <a:pt x="514" y="46"/>
                  <a:pt x="726" y="23"/>
                </a:cubicBezTo>
                <a:cubicBezTo>
                  <a:pt x="938" y="0"/>
                  <a:pt x="1029" y="91"/>
                  <a:pt x="1271" y="114"/>
                </a:cubicBezTo>
                <a:cubicBezTo>
                  <a:pt x="1513" y="137"/>
                  <a:pt x="2027" y="152"/>
                  <a:pt x="2178" y="159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4864" name="Text Box 176"/>
          <p:cNvSpPr txBox="1">
            <a:spLocks noChangeArrowheads="1"/>
          </p:cNvSpPr>
          <p:nvPr/>
        </p:nvSpPr>
        <p:spPr bwMode="auto">
          <a:xfrm>
            <a:off x="1476375" y="1557340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zh-CN" altLang="en-US" sz="2400" b="0">
                <a:solidFill>
                  <a:srgbClr val="FF3300"/>
                </a:solidFill>
                <a:latin typeface="Arial" charset="0"/>
                <a:ea typeface="黑体" pitchFamily="49" charset="-122"/>
              </a:rPr>
              <a:t>Ａ热带季风气候</a:t>
            </a:r>
          </a:p>
        </p:txBody>
      </p:sp>
      <p:sp>
        <p:nvSpPr>
          <p:cNvPr id="114865" name="Text Box 177"/>
          <p:cNvSpPr txBox="1">
            <a:spLocks noChangeArrowheads="1"/>
          </p:cNvSpPr>
          <p:nvPr/>
        </p:nvSpPr>
        <p:spPr bwMode="auto">
          <a:xfrm>
            <a:off x="5710238" y="1557340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zh-CN" altLang="en-US" sz="2400" b="0">
                <a:solidFill>
                  <a:srgbClr val="FF3300"/>
                </a:solidFill>
                <a:latin typeface="Arial" charset="0"/>
                <a:ea typeface="黑体" pitchFamily="49" charset="-122"/>
              </a:rPr>
              <a:t>Ｂ热带雨林气候</a:t>
            </a:r>
          </a:p>
        </p:txBody>
      </p:sp>
      <p:pic>
        <p:nvPicPr>
          <p:cNvPr id="45234" name="Picture 17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7463" y="1484313"/>
            <a:ext cx="1681162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235" name="Text Box 179"/>
          <p:cNvSpPr txBox="1">
            <a:spLocks noChangeArrowheads="1"/>
          </p:cNvSpPr>
          <p:nvPr/>
        </p:nvSpPr>
        <p:spPr bwMode="auto">
          <a:xfrm>
            <a:off x="468315" y="765177"/>
            <a:ext cx="83518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CN" altLang="en-US" sz="2400" b="0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合作探究：</a:t>
            </a:r>
            <a:r>
              <a:rPr kumimoji="0" lang="zh-CN" altLang="en-US" sz="2400" b="0" dirty="0">
                <a:latin typeface="黑体" pitchFamily="49" charset="-122"/>
                <a:ea typeface="黑体" pitchFamily="49" charset="-122"/>
              </a:rPr>
              <a:t>试分析</a:t>
            </a:r>
            <a:r>
              <a:rPr kumimoji="0" lang="en-US" altLang="zh-CN" sz="2400" b="0" dirty="0">
                <a:latin typeface="黑体" pitchFamily="49" charset="-122"/>
                <a:ea typeface="黑体" pitchFamily="49" charset="-122"/>
              </a:rPr>
              <a:t>A</a:t>
            </a:r>
            <a:r>
              <a:rPr kumimoji="0" lang="zh-CN" altLang="en-US" sz="2400" b="0" dirty="0">
                <a:latin typeface="黑体" pitchFamily="49" charset="-122"/>
                <a:ea typeface="黑体" pitchFamily="49" charset="-122"/>
              </a:rPr>
              <a:t>、</a:t>
            </a:r>
            <a:r>
              <a:rPr kumimoji="0" lang="en-US" altLang="zh-CN" sz="2400" b="0" dirty="0">
                <a:latin typeface="黑体" pitchFamily="49" charset="-122"/>
                <a:ea typeface="黑体" pitchFamily="49" charset="-122"/>
              </a:rPr>
              <a:t>B</a:t>
            </a:r>
            <a:r>
              <a:rPr kumimoji="0" lang="zh-CN" altLang="en-US" sz="2400" b="0" dirty="0">
                <a:latin typeface="黑体" pitchFamily="49" charset="-122"/>
                <a:ea typeface="黑体" pitchFamily="49" charset="-122"/>
              </a:rPr>
              <a:t>两地各是什么气候类型？并说明其气候特点。</a:t>
            </a:r>
          </a:p>
        </p:txBody>
      </p:sp>
      <p:sp>
        <p:nvSpPr>
          <p:cNvPr id="45236" name="Text Box 180"/>
          <p:cNvSpPr txBox="1">
            <a:spLocks noChangeArrowheads="1"/>
          </p:cNvSpPr>
          <p:nvPr/>
        </p:nvSpPr>
        <p:spPr bwMode="auto">
          <a:xfrm>
            <a:off x="539750" y="260351"/>
            <a:ext cx="3455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0" lang="zh-CN" altLang="zh-CN" sz="1800" b="0">
              <a:latin typeface="Arial" charset="0"/>
            </a:endParaRPr>
          </a:p>
        </p:txBody>
      </p:sp>
      <p:sp>
        <p:nvSpPr>
          <p:cNvPr id="52" name="文本框 7"/>
          <p:cNvSpPr txBox="1"/>
          <p:nvPr/>
        </p:nvSpPr>
        <p:spPr>
          <a:xfrm>
            <a:off x="0" y="0"/>
            <a:ext cx="2957830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、气候特征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4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4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4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1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1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11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63" grpId="0" animBg="1"/>
      <p:bldP spid="114764" grpId="0" animBg="1"/>
      <p:bldP spid="114765" grpId="0" animBg="1"/>
      <p:bldP spid="114766" grpId="0" animBg="1"/>
      <p:bldP spid="114767" grpId="0" animBg="1"/>
      <p:bldP spid="114768" grpId="0" animBg="1"/>
      <p:bldP spid="114769" grpId="0" animBg="1"/>
      <p:bldP spid="114770" grpId="0" animBg="1"/>
      <p:bldP spid="114771" grpId="0" animBg="1"/>
      <p:bldP spid="114772" grpId="0" animBg="1"/>
      <p:bldP spid="114773" grpId="0" animBg="1"/>
      <p:bldP spid="114774" grpId="0" animBg="1"/>
      <p:bldP spid="114849" grpId="0" animBg="1"/>
      <p:bldP spid="114850" grpId="0" animBg="1"/>
      <p:bldP spid="114851" grpId="0" animBg="1"/>
      <p:bldP spid="114852" grpId="0" animBg="1"/>
      <p:bldP spid="114853" grpId="0" animBg="1"/>
      <p:bldP spid="114854" grpId="0" animBg="1"/>
      <p:bldP spid="114855" grpId="0" animBg="1"/>
      <p:bldP spid="114856" grpId="0" animBg="1"/>
      <p:bldP spid="114857" grpId="0" animBg="1"/>
      <p:bldP spid="114858" grpId="0" animBg="1"/>
      <p:bldP spid="114859" grpId="0" animBg="1"/>
      <p:bldP spid="114860" grpId="0" animBg="1"/>
      <p:bldP spid="114862" grpId="0" animBg="1"/>
      <p:bldP spid="114863" grpId="0" animBg="1"/>
      <p:bldP spid="114864" grpId="0"/>
      <p:bldP spid="11486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东南亚的气候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8012" y="1951990"/>
            <a:ext cx="6087110" cy="4359275"/>
          </a:xfrm>
          <a:prstGeom prst="rect">
            <a:avLst/>
          </a:prstGeom>
        </p:spPr>
      </p:pic>
      <p:pic>
        <p:nvPicPr>
          <p:cNvPr id="6" name="图片 5" descr="多大的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247" y="1387475"/>
            <a:ext cx="3490595" cy="5261611"/>
          </a:xfrm>
          <a:prstGeom prst="rect">
            <a:avLst/>
          </a:prstGeom>
        </p:spPr>
      </p:pic>
      <p:cxnSp>
        <p:nvCxnSpPr>
          <p:cNvPr id="24" name="直接箭头连接符 23"/>
          <p:cNvCxnSpPr>
            <a:stCxn id="25" idx="0"/>
          </p:cNvCxnSpPr>
          <p:nvPr/>
        </p:nvCxnSpPr>
        <p:spPr>
          <a:xfrm flipH="1" flipV="1">
            <a:off x="3618869" y="4523744"/>
            <a:ext cx="398840" cy="1451082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23" idx="2"/>
          </p:cNvCxnSpPr>
          <p:nvPr/>
        </p:nvCxnSpPr>
        <p:spPr>
          <a:xfrm>
            <a:off x="4917381" y="2078320"/>
            <a:ext cx="579179" cy="1250351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9400" y="979171"/>
            <a:ext cx="2957830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、气候特征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7" name="下箭头 6"/>
          <p:cNvSpPr/>
          <p:nvPr/>
        </p:nvSpPr>
        <p:spPr>
          <a:xfrm>
            <a:off x="998857" y="2602866"/>
            <a:ext cx="485775" cy="38227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9402" y="2037715"/>
            <a:ext cx="1924685" cy="566309"/>
          </a:xfrm>
          <a:prstGeom prst="rect">
            <a:avLst/>
          </a:prstGeom>
          <a:gradFill>
            <a:gsLst>
              <a:gs pos="100000">
                <a:srgbClr val="69FC5E"/>
              </a:gs>
              <a:gs pos="100000">
                <a:srgbClr val="0B6E38"/>
              </a:gs>
            </a:gsLst>
            <a:lin ang="5400000" scaled="0"/>
          </a:gradFill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/>
              <a:t>  </a:t>
            </a:r>
            <a:r>
              <a:rPr lang="zh-CN" altLang="en-US" sz="2800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中南半岛：</a:t>
            </a:r>
          </a:p>
        </p:txBody>
      </p:sp>
      <p:sp>
        <p:nvSpPr>
          <p:cNvPr id="9" name="下箭头 8"/>
          <p:cNvSpPr/>
          <p:nvPr/>
        </p:nvSpPr>
        <p:spPr>
          <a:xfrm>
            <a:off x="999492" y="3550286"/>
            <a:ext cx="485775" cy="40957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000127" y="4998722"/>
            <a:ext cx="485775" cy="40957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7625082" y="2602866"/>
            <a:ext cx="485775" cy="38227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7644132" y="3550286"/>
            <a:ext cx="485775" cy="4095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7616192" y="4930777"/>
            <a:ext cx="485775" cy="4095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284034" y="1512011"/>
            <a:ext cx="1266693" cy="566309"/>
          </a:xfrm>
          <a:prstGeom prst="rect">
            <a:avLst/>
          </a:prstGeom>
          <a:solidFill>
            <a:srgbClr val="69FC5E"/>
          </a:solidFill>
          <a:ln w="9525">
            <a:solidFill>
              <a:srgbClr val="FF0000"/>
            </a:solidFill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菲律宾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204024" y="5974826"/>
            <a:ext cx="1627369" cy="5663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FF0000"/>
            </a:solidFill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马来半岛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95416" y="3959862"/>
            <a:ext cx="2345055" cy="9725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sz="2800">
                <a:solidFill>
                  <a:schemeClr val="tx1"/>
                </a:solidFill>
              </a:rPr>
              <a:t>全年高温多雨</a:t>
            </a:r>
          </a:p>
          <a:p>
            <a:pPr algn="ctr">
              <a:lnSpc>
                <a:spcPct val="110000"/>
              </a:lnSpc>
            </a:pPr>
            <a:r>
              <a:rPr lang="zh-CN" sz="2400">
                <a:solidFill>
                  <a:schemeClr val="tx1"/>
                </a:solidFill>
              </a:rPr>
              <a:t>（多对流雨）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848111" y="5340351"/>
            <a:ext cx="2021840" cy="13111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>
                <a:solidFill>
                  <a:schemeClr val="tx1"/>
                </a:solidFill>
              </a:rPr>
              <a:t>农作物一年中随时播种，四季都可收获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90385" y="2037715"/>
            <a:ext cx="1938020" cy="5663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/>
              <a:t> </a:t>
            </a:r>
            <a:r>
              <a:rPr lang="en-US" altLang="zh-CN" sz="1600"/>
              <a:t> </a:t>
            </a:r>
            <a:r>
              <a:rPr lang="zh-CN" altLang="en-US" sz="2800" b="1">
                <a:solidFill>
                  <a:srgbClr val="0221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马来群岛：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1775" y="3959861"/>
            <a:ext cx="2021840" cy="1040285"/>
          </a:xfrm>
          <a:prstGeom prst="rect">
            <a:avLst/>
          </a:prstGeom>
          <a:solidFill>
            <a:srgbClr val="69FC5E"/>
          </a:soli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>
                <a:solidFill>
                  <a:srgbClr val="FF0000"/>
                </a:solidFill>
              </a:rPr>
              <a:t>   </a:t>
            </a:r>
            <a:r>
              <a:rPr lang="zh-CN" altLang="en-US" sz="2800">
                <a:solidFill>
                  <a:schemeClr val="tx1"/>
                </a:solidFill>
              </a:rPr>
              <a:t>全年高温，</a:t>
            </a:r>
          </a:p>
          <a:p>
            <a:pPr algn="ctr"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</a:rPr>
              <a:t>分旱雨两季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0505" y="5408295"/>
            <a:ext cx="2021840" cy="904863"/>
          </a:xfrm>
          <a:prstGeom prst="rect">
            <a:avLst/>
          </a:prstGeom>
          <a:solidFill>
            <a:srgbClr val="69FC5E"/>
          </a:soli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>
                <a:solidFill>
                  <a:schemeClr val="tx1"/>
                </a:solidFill>
              </a:rPr>
              <a:t>农作物雨季播种，旱季收获</a:t>
            </a:r>
          </a:p>
        </p:txBody>
      </p:sp>
      <p:sp>
        <p:nvSpPr>
          <p:cNvPr id="28" name="任意多边形 27"/>
          <p:cNvSpPr/>
          <p:nvPr/>
        </p:nvSpPr>
        <p:spPr>
          <a:xfrm>
            <a:off x="2423162" y="2407286"/>
            <a:ext cx="813435" cy="3710305"/>
          </a:xfrm>
          <a:custGeom>
            <a:avLst/>
            <a:gdLst>
              <a:gd name="connisteX0" fmla="*/ 0 w 796925"/>
              <a:gd name="connsiteY0" fmla="*/ 583565 h 3728085"/>
              <a:gd name="connisteX1" fmla="*/ 796925 w 796925"/>
              <a:gd name="connsiteY1" fmla="*/ 0 h 3728085"/>
              <a:gd name="connisteX2" fmla="*/ 796925 w 796925"/>
              <a:gd name="connsiteY2" fmla="*/ 3728085 h 3728085"/>
              <a:gd name="connisteX3" fmla="*/ 14605 w 796925"/>
              <a:gd name="connsiteY3" fmla="*/ 1181100 h 3728085"/>
              <a:gd name="connisteX4" fmla="*/ 0 w 796925"/>
              <a:gd name="connsiteY4" fmla="*/ 583565 h 37280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796925" h="3728085">
                <a:moveTo>
                  <a:pt x="0" y="583565"/>
                </a:moveTo>
                <a:lnTo>
                  <a:pt x="796925" y="0"/>
                </a:lnTo>
                <a:lnTo>
                  <a:pt x="796925" y="3728085"/>
                </a:lnTo>
                <a:lnTo>
                  <a:pt x="14605" y="1181100"/>
                </a:lnTo>
                <a:lnTo>
                  <a:pt x="0" y="58356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340" y="2985135"/>
            <a:ext cx="2377440" cy="566309"/>
          </a:xfrm>
          <a:prstGeom prst="rect">
            <a:avLst/>
          </a:prstGeom>
          <a:solidFill>
            <a:srgbClr val="69FC5E"/>
          </a:soli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热带季风气候</a:t>
            </a:r>
          </a:p>
        </p:txBody>
      </p:sp>
      <p:sp>
        <p:nvSpPr>
          <p:cNvPr id="31" name="任意多边形 30"/>
          <p:cNvSpPr/>
          <p:nvPr/>
        </p:nvSpPr>
        <p:spPr>
          <a:xfrm flipH="1">
            <a:off x="6183632" y="2407286"/>
            <a:ext cx="512445" cy="3711575"/>
          </a:xfrm>
          <a:custGeom>
            <a:avLst/>
            <a:gdLst>
              <a:gd name="connisteX0" fmla="*/ 0 w 796925"/>
              <a:gd name="connsiteY0" fmla="*/ 583565 h 3728085"/>
              <a:gd name="connisteX1" fmla="*/ 796925 w 796925"/>
              <a:gd name="connsiteY1" fmla="*/ 0 h 3728085"/>
              <a:gd name="connisteX2" fmla="*/ 796925 w 796925"/>
              <a:gd name="connsiteY2" fmla="*/ 3728085 h 3728085"/>
              <a:gd name="connisteX3" fmla="*/ 14605 w 796925"/>
              <a:gd name="connsiteY3" fmla="*/ 1181100 h 3728085"/>
              <a:gd name="connisteX4" fmla="*/ 0 w 796925"/>
              <a:gd name="connsiteY4" fmla="*/ 583565 h 37280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796925" h="3728085">
                <a:moveTo>
                  <a:pt x="0" y="583565"/>
                </a:moveTo>
                <a:lnTo>
                  <a:pt x="796925" y="0"/>
                </a:lnTo>
                <a:lnTo>
                  <a:pt x="796925" y="3728085"/>
                </a:lnTo>
                <a:lnTo>
                  <a:pt x="14605" y="1181100"/>
                </a:lnTo>
                <a:lnTo>
                  <a:pt x="0" y="58356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96049" y="2985135"/>
            <a:ext cx="2377440" cy="5663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热带雨林气候</a:t>
            </a:r>
          </a:p>
        </p:txBody>
      </p:sp>
      <p:pic>
        <p:nvPicPr>
          <p:cNvPr id="26" name="图片 25" descr="曼谷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7230" y="2407286"/>
            <a:ext cx="2946400" cy="37115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 descr="新加坡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7230" y="2407286"/>
            <a:ext cx="2946400" cy="37115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4" grpId="0" bldLvl="0" animBg="1"/>
      <p:bldP spid="9" grpId="0" bldLvl="0" animBg="1"/>
      <p:bldP spid="11" grpId="0" bldLvl="0" animBg="1"/>
      <p:bldP spid="13" grpId="0" bldLvl="0" animBg="1"/>
      <p:bldP spid="15" grpId="0" bldLvl="0" animBg="1"/>
      <p:bldP spid="17" grpId="0" bldLvl="0" animBg="1"/>
      <p:bldP spid="23" grpId="0" bldLvl="0" animBg="1"/>
      <p:bldP spid="23" grpId="1" bldLvl="0" animBg="1"/>
      <p:bldP spid="25" grpId="0" bldLvl="0" animBg="1"/>
      <p:bldP spid="25" grpId="1" animBg="1"/>
      <p:bldP spid="16" grpId="0" bldLvl="0" animBg="1"/>
      <p:bldP spid="18" grpId="0" bldLvl="0" animBg="1"/>
      <p:bldP spid="3" grpId="0" bldLvl="0" animBg="1"/>
      <p:bldP spid="10" grpId="0" bldLvl="0" animBg="1"/>
      <p:bldP spid="12" grpId="0" bldLvl="0" animBg="1"/>
      <p:bldP spid="28" grpId="0" bldLvl="0" animBg="1"/>
      <p:bldP spid="28" grpId="1" bldLvl="0" animBg="1"/>
      <p:bldP spid="22" grpId="0" bldLvl="0" animBg="1"/>
      <p:bldP spid="31" grpId="0" bldLvl="0" animBg="1"/>
      <p:bldP spid="31" grpId="1" bldLvl="0" animBg="1"/>
      <p:bldP spid="14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70" name="Group 58"/>
          <p:cNvGraphicFramePr>
            <a:graphicFrameLocks noGrp="1"/>
          </p:cNvGraphicFramePr>
          <p:nvPr/>
        </p:nvGraphicFramePr>
        <p:xfrm>
          <a:off x="228600" y="3787775"/>
          <a:ext cx="8915400" cy="3069336"/>
        </p:xfrm>
        <a:graphic>
          <a:graphicData uri="http://schemas.openxmlformats.org/drawingml/2006/table">
            <a:tbl>
              <a:tblPr/>
              <a:tblGrid>
                <a:gridCol w="1371600"/>
                <a:gridCol w="2133600"/>
                <a:gridCol w="1905000"/>
                <a:gridCol w="1905000"/>
                <a:gridCol w="16002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成因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气候特征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分布地区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农业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热带季风气候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海陆热力性质差异和气压带风带的季节移动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全年高温，分旱季、雨季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en-US" altLang="zh-CN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中南半岛和菲律宾群岛北部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en-US" altLang="zh-CN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雨季播种，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旱季收获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en-US" altLang="zh-CN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0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热带雨林气候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终年受赤道低压带影响，盛行上升气流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全年高温多雨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en-US" altLang="zh-CN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马来群岛大部和马来半岛南部（赤道附近）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四季播种，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1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四季收获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en-US" altLang="zh-CN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6108" name="Picture 40" descr="东南亚气候分布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0"/>
            <a:ext cx="5181600" cy="365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7"/>
          <p:cNvSpPr txBox="1"/>
          <p:nvPr/>
        </p:nvSpPr>
        <p:spPr>
          <a:xfrm>
            <a:off x="0" y="0"/>
            <a:ext cx="2957830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、气候特征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" y="1066800"/>
            <a:ext cx="3889375" cy="424732"/>
          </a:xfrm>
          <a:noFill/>
        </p:spPr>
        <p:txBody>
          <a:bodyPr anchor="t">
            <a:spAutoFit/>
          </a:bodyPr>
          <a:lstStyle/>
          <a:p>
            <a:pPr eaLnBrk="1" hangingPunct="1"/>
            <a:r>
              <a:rPr lang="zh-CN" altLang="en-US" sz="2400" b="1" smtClean="0">
                <a:solidFill>
                  <a:srgbClr val="FF0000"/>
                </a:solidFill>
              </a:rPr>
              <a:t>迷人的东南亚海滨</a:t>
            </a:r>
          </a:p>
        </p:txBody>
      </p:sp>
      <p:pic>
        <p:nvPicPr>
          <p:cNvPr id="191493" name="Picture 5" descr="balidao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"/>
            <a:ext cx="3810000" cy="2857500"/>
          </a:xfrm>
          <a:noFill/>
        </p:spPr>
      </p:pic>
      <p:pic>
        <p:nvPicPr>
          <p:cNvPr id="191491" name="Picture 3" descr="巴厘岛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209800"/>
            <a:ext cx="514826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2" name="Picture 4" descr="菲律宾长潍岛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852738"/>
            <a:ext cx="3816350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916631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东南亚地形图2"/>
          <p:cNvPicPr>
            <a:picLocks noChangeAspect="1" noChangeArrowheads="1"/>
          </p:cNvPicPr>
          <p:nvPr/>
        </p:nvPicPr>
        <p:blipFill>
          <a:blip r:embed="rId2" cstate="print">
            <a:lum bright="-6000"/>
          </a:blip>
          <a:srcRect/>
          <a:stretch>
            <a:fillRect/>
          </a:stretch>
        </p:blipFill>
        <p:spPr bwMode="auto">
          <a:xfrm>
            <a:off x="1295400" y="1158875"/>
            <a:ext cx="6172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620000" y="1219200"/>
            <a:ext cx="1752600" cy="258532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zh-CN" altLang="en-US" b="1">
                <a:ea typeface="楷体_GB2312" pitchFamily="49" charset="-122"/>
              </a:rPr>
              <a:t>红河</a:t>
            </a:r>
          </a:p>
          <a:p>
            <a:r>
              <a:rPr lang="zh-CN" altLang="en-US" b="1">
                <a:ea typeface="楷体_GB2312" pitchFamily="49" charset="-122"/>
              </a:rPr>
              <a:t>　　　</a:t>
            </a:r>
          </a:p>
          <a:p>
            <a:r>
              <a:rPr lang="zh-CN" altLang="en-US" b="1">
                <a:ea typeface="楷体_GB2312" pitchFamily="49" charset="-122"/>
              </a:rPr>
              <a:t>湄公河</a:t>
            </a:r>
          </a:p>
          <a:p>
            <a:endParaRPr lang="zh-CN" altLang="en-US" b="1">
              <a:ea typeface="楷体_GB2312" pitchFamily="49" charset="-122"/>
            </a:endParaRPr>
          </a:p>
          <a:p>
            <a:r>
              <a:rPr lang="zh-CN" altLang="en-US" b="1">
                <a:ea typeface="楷体_GB2312" pitchFamily="49" charset="-122"/>
              </a:rPr>
              <a:t>湄南河</a:t>
            </a:r>
          </a:p>
          <a:p>
            <a:r>
              <a:rPr lang="zh-CN" altLang="en-US" b="1">
                <a:ea typeface="楷体_GB2312" pitchFamily="49" charset="-122"/>
              </a:rPr>
              <a:t>　　</a:t>
            </a:r>
          </a:p>
          <a:p>
            <a:r>
              <a:rPr lang="zh-CN" altLang="en-US" b="1">
                <a:ea typeface="楷体_GB2312" pitchFamily="49" charset="-122"/>
              </a:rPr>
              <a:t>萨尔温江</a:t>
            </a:r>
          </a:p>
          <a:p>
            <a:r>
              <a:rPr lang="zh-CN" altLang="en-US" b="1">
                <a:ea typeface="楷体_GB2312" pitchFamily="49" charset="-122"/>
              </a:rPr>
              <a:t>　</a:t>
            </a:r>
          </a:p>
          <a:p>
            <a:r>
              <a:rPr lang="zh-CN" altLang="en-US" b="1">
                <a:ea typeface="楷体_GB2312" pitchFamily="49" charset="-122"/>
              </a:rPr>
              <a:t>伊洛瓦底江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2339975" y="1125538"/>
            <a:ext cx="1041400" cy="2251075"/>
            <a:chOff x="1701" y="1046"/>
            <a:chExt cx="656" cy="1418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1701" y="1046"/>
              <a:ext cx="488" cy="1418"/>
            </a:xfrm>
            <a:custGeom>
              <a:avLst/>
              <a:gdLst>
                <a:gd name="T0" fmla="*/ 0 w 488"/>
                <a:gd name="T1" fmla="*/ 0 h 1418"/>
                <a:gd name="T2" fmla="*/ 27 w 488"/>
                <a:gd name="T3" fmla="*/ 97 h 1418"/>
                <a:gd name="T4" fmla="*/ 98 w 488"/>
                <a:gd name="T5" fmla="*/ 319 h 1418"/>
                <a:gd name="T6" fmla="*/ 80 w 488"/>
                <a:gd name="T7" fmla="*/ 443 h 1418"/>
                <a:gd name="T8" fmla="*/ 133 w 488"/>
                <a:gd name="T9" fmla="*/ 558 h 1418"/>
                <a:gd name="T10" fmla="*/ 71 w 488"/>
                <a:gd name="T11" fmla="*/ 638 h 1418"/>
                <a:gd name="T12" fmla="*/ 107 w 488"/>
                <a:gd name="T13" fmla="*/ 673 h 1418"/>
                <a:gd name="T14" fmla="*/ 178 w 488"/>
                <a:gd name="T15" fmla="*/ 691 h 1418"/>
                <a:gd name="T16" fmla="*/ 169 w 488"/>
                <a:gd name="T17" fmla="*/ 762 h 1418"/>
                <a:gd name="T18" fmla="*/ 151 w 488"/>
                <a:gd name="T19" fmla="*/ 815 h 1418"/>
                <a:gd name="T20" fmla="*/ 195 w 488"/>
                <a:gd name="T21" fmla="*/ 824 h 1418"/>
                <a:gd name="T22" fmla="*/ 249 w 488"/>
                <a:gd name="T23" fmla="*/ 842 h 1418"/>
                <a:gd name="T24" fmla="*/ 346 w 488"/>
                <a:gd name="T25" fmla="*/ 815 h 1418"/>
                <a:gd name="T26" fmla="*/ 435 w 488"/>
                <a:gd name="T27" fmla="*/ 1107 h 1418"/>
                <a:gd name="T28" fmla="*/ 435 w 488"/>
                <a:gd name="T29" fmla="*/ 1249 h 1418"/>
                <a:gd name="T30" fmla="*/ 381 w 488"/>
                <a:gd name="T31" fmla="*/ 1285 h 1418"/>
                <a:gd name="T32" fmla="*/ 399 w 488"/>
                <a:gd name="T33" fmla="*/ 1382 h 1418"/>
                <a:gd name="T34" fmla="*/ 452 w 488"/>
                <a:gd name="T35" fmla="*/ 1418 h 1418"/>
                <a:gd name="T36" fmla="*/ 488 w 488"/>
                <a:gd name="T37" fmla="*/ 1400 h 14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8"/>
                <a:gd name="T58" fmla="*/ 0 h 1418"/>
                <a:gd name="T59" fmla="*/ 488 w 488"/>
                <a:gd name="T60" fmla="*/ 1418 h 14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8" h="1418">
                  <a:moveTo>
                    <a:pt x="0" y="0"/>
                  </a:moveTo>
                  <a:cubicBezTo>
                    <a:pt x="11" y="32"/>
                    <a:pt x="27" y="97"/>
                    <a:pt x="27" y="97"/>
                  </a:cubicBezTo>
                  <a:cubicBezTo>
                    <a:pt x="31" y="174"/>
                    <a:pt x="6" y="288"/>
                    <a:pt x="98" y="319"/>
                  </a:cubicBezTo>
                  <a:cubicBezTo>
                    <a:pt x="110" y="377"/>
                    <a:pt x="74" y="403"/>
                    <a:pt x="80" y="443"/>
                  </a:cubicBezTo>
                  <a:cubicBezTo>
                    <a:pt x="86" y="483"/>
                    <a:pt x="134" y="526"/>
                    <a:pt x="133" y="558"/>
                  </a:cubicBezTo>
                  <a:cubicBezTo>
                    <a:pt x="120" y="607"/>
                    <a:pt x="106" y="603"/>
                    <a:pt x="71" y="638"/>
                  </a:cubicBezTo>
                  <a:cubicBezTo>
                    <a:pt x="65" y="656"/>
                    <a:pt x="89" y="664"/>
                    <a:pt x="107" y="673"/>
                  </a:cubicBezTo>
                  <a:cubicBezTo>
                    <a:pt x="125" y="682"/>
                    <a:pt x="168" y="676"/>
                    <a:pt x="178" y="691"/>
                  </a:cubicBezTo>
                  <a:cubicBezTo>
                    <a:pt x="175" y="715"/>
                    <a:pt x="174" y="739"/>
                    <a:pt x="169" y="762"/>
                  </a:cubicBezTo>
                  <a:cubicBezTo>
                    <a:pt x="165" y="780"/>
                    <a:pt x="151" y="815"/>
                    <a:pt x="151" y="815"/>
                  </a:cubicBezTo>
                  <a:cubicBezTo>
                    <a:pt x="166" y="818"/>
                    <a:pt x="181" y="820"/>
                    <a:pt x="195" y="824"/>
                  </a:cubicBezTo>
                  <a:cubicBezTo>
                    <a:pt x="213" y="829"/>
                    <a:pt x="249" y="842"/>
                    <a:pt x="249" y="842"/>
                  </a:cubicBezTo>
                  <a:cubicBezTo>
                    <a:pt x="278" y="796"/>
                    <a:pt x="292" y="806"/>
                    <a:pt x="346" y="815"/>
                  </a:cubicBezTo>
                  <a:cubicBezTo>
                    <a:pt x="379" y="911"/>
                    <a:pt x="402" y="1011"/>
                    <a:pt x="435" y="1107"/>
                  </a:cubicBezTo>
                  <a:cubicBezTo>
                    <a:pt x="436" y="1118"/>
                    <a:pt x="453" y="1224"/>
                    <a:pt x="435" y="1249"/>
                  </a:cubicBezTo>
                  <a:cubicBezTo>
                    <a:pt x="423" y="1267"/>
                    <a:pt x="381" y="1285"/>
                    <a:pt x="381" y="1285"/>
                  </a:cubicBezTo>
                  <a:cubicBezTo>
                    <a:pt x="371" y="1318"/>
                    <a:pt x="370" y="1356"/>
                    <a:pt x="399" y="1382"/>
                  </a:cubicBezTo>
                  <a:cubicBezTo>
                    <a:pt x="415" y="1396"/>
                    <a:pt x="452" y="1418"/>
                    <a:pt x="452" y="1418"/>
                  </a:cubicBezTo>
                  <a:cubicBezTo>
                    <a:pt x="481" y="1398"/>
                    <a:pt x="468" y="1400"/>
                    <a:pt x="488" y="1400"/>
                  </a:cubicBezTo>
                </a:path>
              </a:pathLst>
            </a:custGeom>
            <a:noFill/>
            <a:ln w="28575" cap="sq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2112" y="2160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河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016" y="1872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公</a:t>
              </a: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1872" y="1680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湄</a:t>
              </a:r>
            </a:p>
          </p:txBody>
        </p:sp>
      </p:grpSp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1820863" y="1195388"/>
            <a:ext cx="541337" cy="1422400"/>
            <a:chOff x="1392" y="1079"/>
            <a:chExt cx="341" cy="896"/>
          </a:xfrm>
        </p:grpSpPr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1563" y="1079"/>
              <a:ext cx="159" cy="896"/>
            </a:xfrm>
            <a:custGeom>
              <a:avLst/>
              <a:gdLst>
                <a:gd name="T0" fmla="*/ 119 w 159"/>
                <a:gd name="T1" fmla="*/ 0 h 896"/>
                <a:gd name="T2" fmla="*/ 147 w 159"/>
                <a:gd name="T3" fmla="*/ 183 h 896"/>
                <a:gd name="T4" fmla="*/ 138 w 159"/>
                <a:gd name="T5" fmla="*/ 247 h 896"/>
                <a:gd name="T6" fmla="*/ 119 w 159"/>
                <a:gd name="T7" fmla="*/ 347 h 896"/>
                <a:gd name="T8" fmla="*/ 110 w 159"/>
                <a:gd name="T9" fmla="*/ 466 h 896"/>
                <a:gd name="T10" fmla="*/ 101 w 159"/>
                <a:gd name="T11" fmla="*/ 567 h 896"/>
                <a:gd name="T12" fmla="*/ 92 w 159"/>
                <a:gd name="T13" fmla="*/ 622 h 896"/>
                <a:gd name="T14" fmla="*/ 64 w 159"/>
                <a:gd name="T15" fmla="*/ 631 h 896"/>
                <a:gd name="T16" fmla="*/ 10 w 159"/>
                <a:gd name="T17" fmla="*/ 740 h 896"/>
                <a:gd name="T18" fmla="*/ 0 w 159"/>
                <a:gd name="T19" fmla="*/ 896 h 8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9"/>
                <a:gd name="T31" fmla="*/ 0 h 896"/>
                <a:gd name="T32" fmla="*/ 159 w 159"/>
                <a:gd name="T33" fmla="*/ 896 h 8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9" h="896">
                  <a:moveTo>
                    <a:pt x="119" y="0"/>
                  </a:moveTo>
                  <a:cubicBezTo>
                    <a:pt x="139" y="59"/>
                    <a:pt x="132" y="122"/>
                    <a:pt x="147" y="183"/>
                  </a:cubicBezTo>
                  <a:cubicBezTo>
                    <a:pt x="144" y="204"/>
                    <a:pt x="138" y="225"/>
                    <a:pt x="138" y="247"/>
                  </a:cubicBezTo>
                  <a:cubicBezTo>
                    <a:pt x="138" y="301"/>
                    <a:pt x="159" y="309"/>
                    <a:pt x="119" y="347"/>
                  </a:cubicBezTo>
                  <a:cubicBezTo>
                    <a:pt x="111" y="395"/>
                    <a:pt x="99" y="420"/>
                    <a:pt x="110" y="466"/>
                  </a:cubicBezTo>
                  <a:cubicBezTo>
                    <a:pt x="107" y="500"/>
                    <a:pt x="105" y="533"/>
                    <a:pt x="101" y="567"/>
                  </a:cubicBezTo>
                  <a:cubicBezTo>
                    <a:pt x="99" y="585"/>
                    <a:pt x="101" y="606"/>
                    <a:pt x="92" y="622"/>
                  </a:cubicBezTo>
                  <a:cubicBezTo>
                    <a:pt x="87" y="630"/>
                    <a:pt x="73" y="628"/>
                    <a:pt x="64" y="631"/>
                  </a:cubicBezTo>
                  <a:cubicBezTo>
                    <a:pt x="42" y="664"/>
                    <a:pt x="22" y="703"/>
                    <a:pt x="10" y="740"/>
                  </a:cubicBezTo>
                  <a:cubicBezTo>
                    <a:pt x="0" y="890"/>
                    <a:pt x="0" y="838"/>
                    <a:pt x="0" y="896"/>
                  </a:cubicBezTo>
                </a:path>
              </a:pathLst>
            </a:custGeom>
            <a:noFill/>
            <a:ln w="28575" cap="sq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488" y="1344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萨</a:t>
              </a: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1488" y="1440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尔</a:t>
              </a: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1440" y="1584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温</a:t>
              </a: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1392" y="1728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江</a:t>
              </a:r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1524000" y="1166813"/>
            <a:ext cx="782638" cy="1465262"/>
            <a:chOff x="1200" y="1061"/>
            <a:chExt cx="493" cy="923"/>
          </a:xfrm>
        </p:grpSpPr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1381" y="1061"/>
              <a:ext cx="312" cy="923"/>
            </a:xfrm>
            <a:custGeom>
              <a:avLst/>
              <a:gdLst>
                <a:gd name="T0" fmla="*/ 274 w 312"/>
                <a:gd name="T1" fmla="*/ 0 h 923"/>
                <a:gd name="T2" fmla="*/ 246 w 312"/>
                <a:gd name="T3" fmla="*/ 228 h 923"/>
                <a:gd name="T4" fmla="*/ 210 w 312"/>
                <a:gd name="T5" fmla="*/ 283 h 923"/>
                <a:gd name="T6" fmla="*/ 201 w 312"/>
                <a:gd name="T7" fmla="*/ 310 h 923"/>
                <a:gd name="T8" fmla="*/ 146 w 312"/>
                <a:gd name="T9" fmla="*/ 329 h 923"/>
                <a:gd name="T10" fmla="*/ 100 w 312"/>
                <a:gd name="T11" fmla="*/ 411 h 923"/>
                <a:gd name="T12" fmla="*/ 91 w 312"/>
                <a:gd name="T13" fmla="*/ 466 h 923"/>
                <a:gd name="T14" fmla="*/ 45 w 312"/>
                <a:gd name="T15" fmla="*/ 502 h 923"/>
                <a:gd name="T16" fmla="*/ 9 w 312"/>
                <a:gd name="T17" fmla="*/ 557 h 923"/>
                <a:gd name="T18" fmla="*/ 27 w 312"/>
                <a:gd name="T19" fmla="*/ 621 h 923"/>
                <a:gd name="T20" fmla="*/ 45 w 312"/>
                <a:gd name="T21" fmla="*/ 813 h 923"/>
                <a:gd name="T22" fmla="*/ 0 w 312"/>
                <a:gd name="T23" fmla="*/ 923 h 9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2"/>
                <a:gd name="T37" fmla="*/ 0 h 923"/>
                <a:gd name="T38" fmla="*/ 312 w 312"/>
                <a:gd name="T39" fmla="*/ 923 h 92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2" h="923">
                  <a:moveTo>
                    <a:pt x="274" y="0"/>
                  </a:moveTo>
                  <a:cubicBezTo>
                    <a:pt x="278" y="62"/>
                    <a:pt x="312" y="186"/>
                    <a:pt x="246" y="228"/>
                  </a:cubicBezTo>
                  <a:cubicBezTo>
                    <a:pt x="234" y="246"/>
                    <a:pt x="222" y="265"/>
                    <a:pt x="210" y="283"/>
                  </a:cubicBezTo>
                  <a:cubicBezTo>
                    <a:pt x="205" y="291"/>
                    <a:pt x="209" y="304"/>
                    <a:pt x="201" y="310"/>
                  </a:cubicBezTo>
                  <a:cubicBezTo>
                    <a:pt x="185" y="321"/>
                    <a:pt x="146" y="329"/>
                    <a:pt x="146" y="329"/>
                  </a:cubicBezTo>
                  <a:cubicBezTo>
                    <a:pt x="128" y="356"/>
                    <a:pt x="118" y="384"/>
                    <a:pt x="100" y="411"/>
                  </a:cubicBezTo>
                  <a:cubicBezTo>
                    <a:pt x="97" y="429"/>
                    <a:pt x="99" y="449"/>
                    <a:pt x="91" y="466"/>
                  </a:cubicBezTo>
                  <a:cubicBezTo>
                    <a:pt x="82" y="483"/>
                    <a:pt x="57" y="486"/>
                    <a:pt x="45" y="502"/>
                  </a:cubicBezTo>
                  <a:cubicBezTo>
                    <a:pt x="32" y="520"/>
                    <a:pt x="9" y="557"/>
                    <a:pt x="9" y="557"/>
                  </a:cubicBezTo>
                  <a:cubicBezTo>
                    <a:pt x="14" y="579"/>
                    <a:pt x="25" y="599"/>
                    <a:pt x="27" y="621"/>
                  </a:cubicBezTo>
                  <a:cubicBezTo>
                    <a:pt x="46" y="824"/>
                    <a:pt x="17" y="729"/>
                    <a:pt x="45" y="813"/>
                  </a:cubicBezTo>
                  <a:cubicBezTo>
                    <a:pt x="33" y="923"/>
                    <a:pt x="50" y="873"/>
                    <a:pt x="0" y="923"/>
                  </a:cubicBezTo>
                </a:path>
              </a:pathLst>
            </a:custGeom>
            <a:noFill/>
            <a:ln w="28575" cap="sq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1440" y="1152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伊</a:t>
              </a: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1344" y="1248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洛</a:t>
              </a: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1296" y="1344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瓦</a:t>
              </a: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1248" y="1440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底</a:t>
              </a: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1200" y="1584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江</a:t>
              </a:r>
            </a:p>
          </p:txBody>
        </p:sp>
      </p:grpSp>
      <p:grpSp>
        <p:nvGrpSpPr>
          <p:cNvPr id="22" name="Group 23"/>
          <p:cNvGrpSpPr>
            <a:grpSpLocks/>
          </p:cNvGrpSpPr>
          <p:nvPr/>
        </p:nvGrpSpPr>
        <p:grpSpPr bwMode="auto">
          <a:xfrm>
            <a:off x="2492375" y="1543050"/>
            <a:ext cx="868363" cy="714375"/>
            <a:chOff x="1810" y="1298"/>
            <a:chExt cx="547" cy="450"/>
          </a:xfrm>
        </p:grpSpPr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2112" y="1536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河</a:t>
              </a: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2016" y="1440"/>
              <a:ext cx="245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红</a:t>
              </a:r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1810" y="1298"/>
              <a:ext cx="393" cy="421"/>
            </a:xfrm>
            <a:custGeom>
              <a:avLst/>
              <a:gdLst>
                <a:gd name="T0" fmla="*/ 0 w 393"/>
                <a:gd name="T1" fmla="*/ 0 h 421"/>
                <a:gd name="T2" fmla="*/ 9 w 393"/>
                <a:gd name="T3" fmla="*/ 46 h 421"/>
                <a:gd name="T4" fmla="*/ 37 w 393"/>
                <a:gd name="T5" fmla="*/ 55 h 421"/>
                <a:gd name="T6" fmla="*/ 83 w 393"/>
                <a:gd name="T7" fmla="*/ 110 h 421"/>
                <a:gd name="T8" fmla="*/ 128 w 393"/>
                <a:gd name="T9" fmla="*/ 192 h 421"/>
                <a:gd name="T10" fmla="*/ 211 w 393"/>
                <a:gd name="T11" fmla="*/ 229 h 421"/>
                <a:gd name="T12" fmla="*/ 320 w 393"/>
                <a:gd name="T13" fmla="*/ 329 h 421"/>
                <a:gd name="T14" fmla="*/ 393 w 393"/>
                <a:gd name="T15" fmla="*/ 421 h 4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3"/>
                <a:gd name="T25" fmla="*/ 0 h 421"/>
                <a:gd name="T26" fmla="*/ 393 w 393"/>
                <a:gd name="T27" fmla="*/ 421 h 42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3" h="421">
                  <a:moveTo>
                    <a:pt x="0" y="0"/>
                  </a:moveTo>
                  <a:cubicBezTo>
                    <a:pt x="3" y="15"/>
                    <a:pt x="0" y="33"/>
                    <a:pt x="9" y="46"/>
                  </a:cubicBezTo>
                  <a:cubicBezTo>
                    <a:pt x="14" y="54"/>
                    <a:pt x="29" y="50"/>
                    <a:pt x="37" y="55"/>
                  </a:cubicBezTo>
                  <a:cubicBezTo>
                    <a:pt x="55" y="67"/>
                    <a:pt x="71" y="93"/>
                    <a:pt x="83" y="110"/>
                  </a:cubicBezTo>
                  <a:cubicBezTo>
                    <a:pt x="96" y="150"/>
                    <a:pt x="93" y="169"/>
                    <a:pt x="128" y="192"/>
                  </a:cubicBezTo>
                  <a:cubicBezTo>
                    <a:pt x="154" y="209"/>
                    <a:pt x="185" y="206"/>
                    <a:pt x="211" y="229"/>
                  </a:cubicBezTo>
                  <a:cubicBezTo>
                    <a:pt x="246" y="259"/>
                    <a:pt x="277" y="315"/>
                    <a:pt x="320" y="329"/>
                  </a:cubicBezTo>
                  <a:cubicBezTo>
                    <a:pt x="343" y="362"/>
                    <a:pt x="375" y="385"/>
                    <a:pt x="393" y="421"/>
                  </a:cubicBezTo>
                </a:path>
              </a:pathLst>
            </a:custGeom>
            <a:noFill/>
            <a:ln w="28575" cap="sq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zh-CN" altLang="en-US" b="1"/>
            </a:p>
          </p:txBody>
        </p:sp>
      </p:grpSp>
      <p:grpSp>
        <p:nvGrpSpPr>
          <p:cNvPr id="26" name="Group 27"/>
          <p:cNvGrpSpPr>
            <a:grpSpLocks/>
          </p:cNvGrpSpPr>
          <p:nvPr/>
        </p:nvGrpSpPr>
        <p:grpSpPr bwMode="auto">
          <a:xfrm>
            <a:off x="2201863" y="2225675"/>
            <a:ext cx="312737" cy="825500"/>
            <a:chOff x="1627" y="1728"/>
            <a:chExt cx="197" cy="520"/>
          </a:xfrm>
        </p:grpSpPr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 rot="-919208">
              <a:off x="1632" y="1728"/>
              <a:ext cx="192" cy="52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zh-CN" altLang="en-US" sz="1600" b="1">
                  <a:ea typeface="隶书" pitchFamily="49" charset="-122"/>
                </a:rPr>
                <a:t>湄南河</a:t>
              </a:r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1627" y="1763"/>
              <a:ext cx="132" cy="417"/>
            </a:xfrm>
            <a:custGeom>
              <a:avLst/>
              <a:gdLst>
                <a:gd name="T0" fmla="*/ 39 w 132"/>
                <a:gd name="T1" fmla="*/ 0 h 417"/>
                <a:gd name="T2" fmla="*/ 66 w 132"/>
                <a:gd name="T3" fmla="*/ 195 h 417"/>
                <a:gd name="T4" fmla="*/ 101 w 132"/>
                <a:gd name="T5" fmla="*/ 284 h 417"/>
                <a:gd name="T6" fmla="*/ 128 w 132"/>
                <a:gd name="T7" fmla="*/ 417 h 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417"/>
                <a:gd name="T14" fmla="*/ 132 w 132"/>
                <a:gd name="T15" fmla="*/ 417 h 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417">
                  <a:moveTo>
                    <a:pt x="39" y="0"/>
                  </a:moveTo>
                  <a:cubicBezTo>
                    <a:pt x="22" y="67"/>
                    <a:pt x="0" y="153"/>
                    <a:pt x="66" y="195"/>
                  </a:cubicBezTo>
                  <a:cubicBezTo>
                    <a:pt x="85" y="226"/>
                    <a:pt x="87" y="252"/>
                    <a:pt x="101" y="284"/>
                  </a:cubicBezTo>
                  <a:cubicBezTo>
                    <a:pt x="132" y="356"/>
                    <a:pt x="128" y="312"/>
                    <a:pt x="128" y="417"/>
                  </a:cubicBezTo>
                </a:path>
              </a:pathLst>
            </a:custGeom>
            <a:noFill/>
            <a:ln w="28575" cap="sq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zh-CN" altLang="en-US" b="1"/>
            </a:p>
          </p:txBody>
        </p:sp>
      </p:grpSp>
      <p:sp>
        <p:nvSpPr>
          <p:cNvPr id="29" name="AutoShape 30"/>
          <p:cNvSpPr>
            <a:spLocks noChangeArrowheads="1"/>
          </p:cNvSpPr>
          <p:nvPr/>
        </p:nvSpPr>
        <p:spPr bwMode="auto">
          <a:xfrm>
            <a:off x="152400" y="5638800"/>
            <a:ext cx="1066800" cy="457200"/>
          </a:xfrm>
          <a:prstGeom prst="cloudCallout">
            <a:avLst>
              <a:gd name="adj1" fmla="val 49556"/>
              <a:gd name="adj2" fmla="val 59722"/>
            </a:avLst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b="1">
                <a:ea typeface="楷体_GB2312" pitchFamily="49" charset="-122"/>
              </a:rPr>
              <a:t>思考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219200" y="6172200"/>
            <a:ext cx="5297488" cy="4572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从图中找出中南半岛上的主要河流？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1187450" y="6165850"/>
            <a:ext cx="7467600" cy="4572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在地图上确认城市：河内、金边、万象、曼谷、仰光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1173163" y="6121400"/>
            <a:ext cx="7380287" cy="4572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ea typeface="楷体_GB2312" pitchFamily="49" charset="-122"/>
              </a:rPr>
              <a:t>观察一下这些城市从位置上看与河流是否有关？</a:t>
            </a:r>
          </a:p>
        </p:txBody>
      </p:sp>
      <p:grpSp>
        <p:nvGrpSpPr>
          <p:cNvPr id="33" name="Group 34"/>
          <p:cNvGrpSpPr>
            <a:grpSpLocks/>
          </p:cNvGrpSpPr>
          <p:nvPr/>
        </p:nvGrpSpPr>
        <p:grpSpPr bwMode="auto">
          <a:xfrm>
            <a:off x="2959100" y="2117727"/>
            <a:ext cx="1660525" cy="433388"/>
            <a:chOff x="1864" y="1334"/>
            <a:chExt cx="1046" cy="273"/>
          </a:xfrm>
        </p:grpSpPr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2238" y="1374"/>
              <a:ext cx="672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ea typeface="楷体_GB2312" pitchFamily="49" charset="-122"/>
                </a:rPr>
                <a:t>河内</a:t>
              </a:r>
            </a:p>
          </p:txBody>
        </p:sp>
        <p:grpSp>
          <p:nvGrpSpPr>
            <p:cNvPr id="35" name="Group 36"/>
            <p:cNvGrpSpPr>
              <a:grpSpLocks noChangeAspect="1"/>
            </p:cNvGrpSpPr>
            <p:nvPr/>
          </p:nvGrpSpPr>
          <p:grpSpPr bwMode="auto">
            <a:xfrm>
              <a:off x="1864" y="1334"/>
              <a:ext cx="73" cy="73"/>
              <a:chOff x="3504" y="1440"/>
              <a:chExt cx="336" cy="336"/>
            </a:xfrm>
          </p:grpSpPr>
          <p:sp>
            <p:nvSpPr>
              <p:cNvPr id="37" name="Oval 37"/>
              <p:cNvSpPr>
                <a:spLocks noChangeAspect="1" noChangeArrowheads="1"/>
              </p:cNvSpPr>
              <p:nvPr/>
            </p:nvSpPr>
            <p:spPr bwMode="auto">
              <a:xfrm>
                <a:off x="3504" y="1440"/>
                <a:ext cx="336" cy="336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38" name="Oval 38"/>
              <p:cNvSpPr>
                <a:spLocks noChangeAspect="1" noChangeArrowheads="1"/>
              </p:cNvSpPr>
              <p:nvPr/>
            </p:nvSpPr>
            <p:spPr bwMode="auto">
              <a:xfrm>
                <a:off x="3560" y="1498"/>
                <a:ext cx="232" cy="220"/>
              </a:xfrm>
              <a:prstGeom prst="ellipse">
                <a:avLst/>
              </a:prstGeom>
              <a:solidFill>
                <a:schemeClr val="bg2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36" name="Line 39"/>
            <p:cNvSpPr>
              <a:spLocks noChangeShapeType="1"/>
            </p:cNvSpPr>
            <p:nvPr/>
          </p:nvSpPr>
          <p:spPr bwMode="auto">
            <a:xfrm flipH="1" flipV="1">
              <a:off x="1938" y="1402"/>
              <a:ext cx="346" cy="86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triangle" w="sm" len="sm"/>
            </a:ln>
          </p:spPr>
          <p:txBody>
            <a:bodyPr wrap="none"/>
            <a:lstStyle/>
            <a:p>
              <a:endParaRPr lang="zh-CN" altLang="en-US" b="1"/>
            </a:p>
          </p:txBody>
        </p:sp>
      </p:grpSp>
      <p:grpSp>
        <p:nvGrpSpPr>
          <p:cNvPr id="39" name="Group 40"/>
          <p:cNvGrpSpPr>
            <a:grpSpLocks/>
          </p:cNvGrpSpPr>
          <p:nvPr/>
        </p:nvGrpSpPr>
        <p:grpSpPr bwMode="auto">
          <a:xfrm>
            <a:off x="2627313" y="2349502"/>
            <a:ext cx="1882775" cy="487363"/>
            <a:chOff x="1642" y="1468"/>
            <a:chExt cx="1186" cy="307"/>
          </a:xfrm>
        </p:grpSpPr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2156" y="1542"/>
              <a:ext cx="672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ea typeface="楷体_GB2312" pitchFamily="49" charset="-122"/>
                </a:rPr>
                <a:t>万象</a:t>
              </a:r>
            </a:p>
          </p:txBody>
        </p:sp>
        <p:grpSp>
          <p:nvGrpSpPr>
            <p:cNvPr id="41" name="Group 42"/>
            <p:cNvGrpSpPr>
              <a:grpSpLocks noChangeAspect="1"/>
            </p:cNvGrpSpPr>
            <p:nvPr/>
          </p:nvGrpSpPr>
          <p:grpSpPr bwMode="auto">
            <a:xfrm>
              <a:off x="1642" y="1468"/>
              <a:ext cx="73" cy="73"/>
              <a:chOff x="3504" y="1440"/>
              <a:chExt cx="336" cy="336"/>
            </a:xfrm>
          </p:grpSpPr>
          <p:sp>
            <p:nvSpPr>
              <p:cNvPr id="43" name="Oval 43"/>
              <p:cNvSpPr>
                <a:spLocks noChangeAspect="1" noChangeArrowheads="1"/>
              </p:cNvSpPr>
              <p:nvPr/>
            </p:nvSpPr>
            <p:spPr bwMode="auto">
              <a:xfrm>
                <a:off x="3504" y="1440"/>
                <a:ext cx="336" cy="336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44" name="Oval 44"/>
              <p:cNvSpPr>
                <a:spLocks noChangeAspect="1" noChangeArrowheads="1"/>
              </p:cNvSpPr>
              <p:nvPr/>
            </p:nvSpPr>
            <p:spPr bwMode="auto">
              <a:xfrm>
                <a:off x="3560" y="1498"/>
                <a:ext cx="232" cy="220"/>
              </a:xfrm>
              <a:prstGeom prst="ellipse">
                <a:avLst/>
              </a:prstGeom>
              <a:solidFill>
                <a:schemeClr val="bg2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42" name="Line 45"/>
            <p:cNvSpPr>
              <a:spLocks noChangeShapeType="1"/>
            </p:cNvSpPr>
            <p:nvPr/>
          </p:nvSpPr>
          <p:spPr bwMode="auto">
            <a:xfrm flipH="1" flipV="1">
              <a:off x="1708" y="1516"/>
              <a:ext cx="480" cy="144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triangle" w="sm" len="sm"/>
            </a:ln>
          </p:spPr>
          <p:txBody>
            <a:bodyPr wrap="none"/>
            <a:lstStyle/>
            <a:p>
              <a:endParaRPr lang="zh-CN" altLang="en-US" b="1"/>
            </a:p>
          </p:txBody>
        </p:sp>
      </p:grpSp>
      <p:grpSp>
        <p:nvGrpSpPr>
          <p:cNvPr id="45" name="Group 46"/>
          <p:cNvGrpSpPr>
            <a:grpSpLocks/>
          </p:cNvGrpSpPr>
          <p:nvPr/>
        </p:nvGrpSpPr>
        <p:grpSpPr bwMode="auto">
          <a:xfrm>
            <a:off x="2851150" y="3048003"/>
            <a:ext cx="1797050" cy="506413"/>
            <a:chOff x="1796" y="1920"/>
            <a:chExt cx="1132" cy="319"/>
          </a:xfrm>
        </p:grpSpPr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2256" y="2006"/>
              <a:ext cx="672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ea typeface="楷体_GB2312" pitchFamily="49" charset="-122"/>
                </a:rPr>
                <a:t>金边</a:t>
              </a:r>
            </a:p>
          </p:txBody>
        </p:sp>
        <p:grpSp>
          <p:nvGrpSpPr>
            <p:cNvPr id="47" name="Group 48"/>
            <p:cNvGrpSpPr>
              <a:grpSpLocks noChangeAspect="1"/>
            </p:cNvGrpSpPr>
            <p:nvPr/>
          </p:nvGrpSpPr>
          <p:grpSpPr bwMode="auto">
            <a:xfrm>
              <a:off x="1796" y="1920"/>
              <a:ext cx="73" cy="73"/>
              <a:chOff x="3504" y="1440"/>
              <a:chExt cx="336" cy="336"/>
            </a:xfrm>
          </p:grpSpPr>
          <p:sp>
            <p:nvSpPr>
              <p:cNvPr id="49" name="Oval 49"/>
              <p:cNvSpPr>
                <a:spLocks noChangeAspect="1" noChangeArrowheads="1"/>
              </p:cNvSpPr>
              <p:nvPr/>
            </p:nvSpPr>
            <p:spPr bwMode="auto">
              <a:xfrm>
                <a:off x="3504" y="1440"/>
                <a:ext cx="336" cy="336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50" name="Oval 50"/>
              <p:cNvSpPr>
                <a:spLocks noChangeAspect="1" noChangeArrowheads="1"/>
              </p:cNvSpPr>
              <p:nvPr/>
            </p:nvSpPr>
            <p:spPr bwMode="auto">
              <a:xfrm>
                <a:off x="3560" y="1498"/>
                <a:ext cx="232" cy="220"/>
              </a:xfrm>
              <a:prstGeom prst="ellipse">
                <a:avLst/>
              </a:prstGeom>
              <a:solidFill>
                <a:schemeClr val="bg2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48" name="Line 51"/>
            <p:cNvSpPr>
              <a:spLocks noChangeShapeType="1"/>
            </p:cNvSpPr>
            <p:nvPr/>
          </p:nvSpPr>
          <p:spPr bwMode="auto">
            <a:xfrm flipH="1" flipV="1">
              <a:off x="1872" y="1968"/>
              <a:ext cx="432" cy="144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triangle" w="sm" len="sm"/>
            </a:ln>
          </p:spPr>
          <p:txBody>
            <a:bodyPr wrap="none"/>
            <a:lstStyle/>
            <a:p>
              <a:endParaRPr lang="zh-CN" altLang="en-US" b="1"/>
            </a:p>
          </p:txBody>
        </p:sp>
      </p:grpSp>
      <p:grpSp>
        <p:nvGrpSpPr>
          <p:cNvPr id="51" name="Group 52"/>
          <p:cNvGrpSpPr>
            <a:grpSpLocks/>
          </p:cNvGrpSpPr>
          <p:nvPr/>
        </p:nvGrpSpPr>
        <p:grpSpPr bwMode="auto">
          <a:xfrm>
            <a:off x="2336800" y="2851151"/>
            <a:ext cx="1473200" cy="1357313"/>
            <a:chOff x="1472" y="1796"/>
            <a:chExt cx="928" cy="855"/>
          </a:xfrm>
        </p:grpSpPr>
        <p:sp>
          <p:nvSpPr>
            <p:cNvPr id="52" name="Rectangle 53"/>
            <p:cNvSpPr>
              <a:spLocks noChangeArrowheads="1"/>
            </p:cNvSpPr>
            <p:nvPr/>
          </p:nvSpPr>
          <p:spPr bwMode="auto">
            <a:xfrm>
              <a:off x="1728" y="2418"/>
              <a:ext cx="672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ea typeface="楷体_GB2312" pitchFamily="49" charset="-122"/>
                </a:rPr>
                <a:t>曼谷</a:t>
              </a:r>
            </a:p>
          </p:txBody>
        </p:sp>
        <p:grpSp>
          <p:nvGrpSpPr>
            <p:cNvPr id="53" name="Group 54"/>
            <p:cNvGrpSpPr>
              <a:grpSpLocks noChangeAspect="1"/>
            </p:cNvGrpSpPr>
            <p:nvPr/>
          </p:nvGrpSpPr>
          <p:grpSpPr bwMode="auto">
            <a:xfrm>
              <a:off x="1472" y="1796"/>
              <a:ext cx="73" cy="73"/>
              <a:chOff x="3504" y="1440"/>
              <a:chExt cx="336" cy="336"/>
            </a:xfrm>
          </p:grpSpPr>
          <p:sp>
            <p:nvSpPr>
              <p:cNvPr id="55" name="Oval 55"/>
              <p:cNvSpPr>
                <a:spLocks noChangeAspect="1" noChangeArrowheads="1"/>
              </p:cNvSpPr>
              <p:nvPr/>
            </p:nvSpPr>
            <p:spPr bwMode="auto">
              <a:xfrm>
                <a:off x="3504" y="1440"/>
                <a:ext cx="336" cy="336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56" name="Oval 56"/>
              <p:cNvSpPr>
                <a:spLocks noChangeAspect="1" noChangeArrowheads="1"/>
              </p:cNvSpPr>
              <p:nvPr/>
            </p:nvSpPr>
            <p:spPr bwMode="auto">
              <a:xfrm>
                <a:off x="3560" y="1498"/>
                <a:ext cx="232" cy="220"/>
              </a:xfrm>
              <a:prstGeom prst="ellipse">
                <a:avLst/>
              </a:prstGeom>
              <a:solidFill>
                <a:schemeClr val="bg2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54" name="Line 57"/>
            <p:cNvSpPr>
              <a:spLocks noChangeShapeType="1"/>
            </p:cNvSpPr>
            <p:nvPr/>
          </p:nvSpPr>
          <p:spPr bwMode="auto">
            <a:xfrm flipH="1" flipV="1">
              <a:off x="1518" y="1862"/>
              <a:ext cx="336" cy="576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triangle" w="sm" len="sm"/>
            </a:ln>
          </p:spPr>
          <p:txBody>
            <a:bodyPr wrap="none"/>
            <a:lstStyle/>
            <a:p>
              <a:endParaRPr lang="zh-CN" altLang="en-US" b="1"/>
            </a:p>
          </p:txBody>
        </p:sp>
      </p:grpSp>
      <p:grpSp>
        <p:nvGrpSpPr>
          <p:cNvPr id="57" name="Group 58"/>
          <p:cNvGrpSpPr>
            <a:grpSpLocks/>
          </p:cNvGrpSpPr>
          <p:nvPr/>
        </p:nvGrpSpPr>
        <p:grpSpPr bwMode="auto">
          <a:xfrm>
            <a:off x="1387475" y="2501901"/>
            <a:ext cx="1066800" cy="1204913"/>
            <a:chOff x="874" y="1576"/>
            <a:chExt cx="672" cy="759"/>
          </a:xfrm>
        </p:grpSpPr>
        <p:sp>
          <p:nvSpPr>
            <p:cNvPr id="58" name="Rectangle 59"/>
            <p:cNvSpPr>
              <a:spLocks noChangeArrowheads="1"/>
            </p:cNvSpPr>
            <p:nvPr/>
          </p:nvSpPr>
          <p:spPr bwMode="auto">
            <a:xfrm>
              <a:off x="874" y="2102"/>
              <a:ext cx="672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ea typeface="楷体_GB2312" pitchFamily="49" charset="-122"/>
                </a:rPr>
                <a:t>仰光</a:t>
              </a:r>
            </a:p>
          </p:txBody>
        </p:sp>
        <p:grpSp>
          <p:nvGrpSpPr>
            <p:cNvPr id="59" name="Group 60"/>
            <p:cNvGrpSpPr>
              <a:grpSpLocks noChangeAspect="1"/>
            </p:cNvGrpSpPr>
            <p:nvPr/>
          </p:nvGrpSpPr>
          <p:grpSpPr bwMode="auto">
            <a:xfrm>
              <a:off x="1172" y="1576"/>
              <a:ext cx="73" cy="73"/>
              <a:chOff x="3504" y="1440"/>
              <a:chExt cx="336" cy="336"/>
            </a:xfrm>
          </p:grpSpPr>
          <p:sp>
            <p:nvSpPr>
              <p:cNvPr id="61" name="Oval 61"/>
              <p:cNvSpPr>
                <a:spLocks noChangeAspect="1" noChangeArrowheads="1"/>
              </p:cNvSpPr>
              <p:nvPr/>
            </p:nvSpPr>
            <p:spPr bwMode="auto">
              <a:xfrm>
                <a:off x="3504" y="1440"/>
                <a:ext cx="336" cy="336"/>
              </a:xfrm>
              <a:prstGeom prst="ellips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62" name="Oval 62"/>
              <p:cNvSpPr>
                <a:spLocks noChangeAspect="1" noChangeArrowheads="1"/>
              </p:cNvSpPr>
              <p:nvPr/>
            </p:nvSpPr>
            <p:spPr bwMode="auto">
              <a:xfrm>
                <a:off x="3560" y="1498"/>
                <a:ext cx="232" cy="220"/>
              </a:xfrm>
              <a:prstGeom prst="ellipse">
                <a:avLst/>
              </a:prstGeom>
              <a:solidFill>
                <a:schemeClr val="bg2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</p:grpSp>
        <p:sp>
          <p:nvSpPr>
            <p:cNvPr id="60" name="Line 63"/>
            <p:cNvSpPr>
              <a:spLocks noChangeShapeType="1"/>
            </p:cNvSpPr>
            <p:nvPr/>
          </p:nvSpPr>
          <p:spPr bwMode="auto">
            <a:xfrm flipV="1">
              <a:off x="1200" y="1650"/>
              <a:ext cx="8" cy="48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triangle" w="sm" len="sm"/>
            </a:ln>
          </p:spPr>
          <p:txBody>
            <a:bodyPr wrap="none"/>
            <a:lstStyle/>
            <a:p>
              <a:endParaRPr lang="zh-CN" altLang="en-US" b="1"/>
            </a:p>
          </p:txBody>
        </p:sp>
      </p:grpSp>
      <p:sp>
        <p:nvSpPr>
          <p:cNvPr id="63" name="Oval 65"/>
          <p:cNvSpPr>
            <a:spLocks noChangeArrowheads="1"/>
          </p:cNvSpPr>
          <p:nvPr/>
        </p:nvSpPr>
        <p:spPr bwMode="auto">
          <a:xfrm>
            <a:off x="1042988" y="1268413"/>
            <a:ext cx="3384550" cy="3024187"/>
          </a:xfrm>
          <a:prstGeom prst="ellipse">
            <a:avLst/>
          </a:prstGeom>
          <a:noFill/>
          <a:ln w="19050" cap="sq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64" name="文本框 1"/>
          <p:cNvSpPr txBox="1"/>
          <p:nvPr/>
        </p:nvSpPr>
        <p:spPr>
          <a:xfrm>
            <a:off x="0" y="-5080"/>
            <a:ext cx="9159240" cy="646331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5" name="文本框 7"/>
          <p:cNvSpPr txBox="1"/>
          <p:nvPr/>
        </p:nvSpPr>
        <p:spPr>
          <a:xfrm>
            <a:off x="0" y="637222"/>
            <a:ext cx="2957830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4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河流特征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29" grpId="0" animBg="1" autoUpdateAnimBg="0"/>
      <p:bldP spid="30" grpId="0" animBg="1" autoUpdateAnimBg="0"/>
      <p:bldP spid="31" grpId="0" animBg="1" autoUpdateAnimBg="0"/>
      <p:bldP spid="32" grpId="0" animBg="1" autoUpdateAnimBg="0"/>
      <p:bldP spid="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646331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9400" y="851535"/>
            <a:ext cx="2957830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4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河流特征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pic>
        <p:nvPicPr>
          <p:cNvPr id="3" name="图片 2" descr="东南亚地形"/>
          <p:cNvPicPr>
            <a:picLocks noChangeAspect="1"/>
          </p:cNvPicPr>
          <p:nvPr/>
        </p:nvPicPr>
        <p:blipFill>
          <a:blip r:embed="rId2" cstate="print"/>
          <a:srcRect r="24111"/>
          <a:stretch>
            <a:fillRect/>
          </a:stretch>
        </p:blipFill>
        <p:spPr>
          <a:xfrm>
            <a:off x="4572036" y="1611631"/>
            <a:ext cx="4515485" cy="47498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396003" y="1656013"/>
            <a:ext cx="2165350" cy="566309"/>
          </a:xfrm>
          <a:prstGeom prst="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 </a:t>
            </a:r>
            <a:r>
              <a:rPr lang="zh-CN" altLang="en-US" sz="2800" b="1">
                <a:solidFill>
                  <a:srgbClr val="0221DE"/>
                </a:solidFill>
              </a:rPr>
              <a:t>中南半岛：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6003" y="5112038"/>
            <a:ext cx="2165350" cy="566309"/>
          </a:xfrm>
          <a:prstGeom prst="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 </a:t>
            </a:r>
            <a:r>
              <a:rPr lang="zh-CN" altLang="en-US" sz="2800" b="1">
                <a:solidFill>
                  <a:srgbClr val="0221DE"/>
                </a:solidFill>
              </a:rPr>
              <a:t>马来群岛：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9400" y="2340018"/>
            <a:ext cx="4230370" cy="10402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上游：</a:t>
            </a:r>
            <a:r>
              <a:rPr lang="zh-CN" altLang="en-US" sz="2800" b="1">
                <a:solidFill>
                  <a:srgbClr val="FF0000"/>
                </a:solidFill>
              </a:rPr>
              <a:t>落差大</a:t>
            </a:r>
            <a:r>
              <a:rPr lang="zh-CN" altLang="en-US" b="1"/>
              <a:t>、</a:t>
            </a:r>
            <a:r>
              <a:rPr lang="zh-CN" altLang="en-US" sz="2800" b="1">
                <a:solidFill>
                  <a:srgbClr val="FF0000"/>
                </a:solidFill>
              </a:rPr>
              <a:t>流速快</a:t>
            </a:r>
            <a:r>
              <a:rPr lang="zh-CN" altLang="en-US" b="1"/>
              <a:t>、</a:t>
            </a:r>
            <a:r>
              <a:rPr lang="zh-CN" altLang="en-US" sz="2800" b="1">
                <a:solidFill>
                  <a:srgbClr val="FF0000"/>
                </a:solidFill>
              </a:rPr>
              <a:t>水能丰富</a:t>
            </a:r>
            <a:r>
              <a:rPr lang="zh-CN" altLang="en-US" sz="2400"/>
              <a:t>（河床剖面</a:t>
            </a:r>
            <a:r>
              <a:rPr lang="zh-CN" altLang="en-US" sz="2400">
                <a:solidFill>
                  <a:srgbClr val="FF0000"/>
                </a:solidFill>
              </a:rPr>
              <a:t>呈</a:t>
            </a:r>
            <a:r>
              <a:rPr lang="en-US" altLang="zh-CN" sz="2400">
                <a:solidFill>
                  <a:srgbClr val="FF0000"/>
                </a:solidFill>
              </a:rPr>
              <a:t>“V”</a:t>
            </a:r>
            <a:r>
              <a:rPr lang="zh-CN" altLang="en-US" sz="2400">
                <a:solidFill>
                  <a:srgbClr val="FF0000"/>
                </a:solidFill>
              </a:rPr>
              <a:t>型</a:t>
            </a:r>
            <a:r>
              <a:rPr lang="zh-CN" altLang="en-US" sz="2400"/>
              <a:t>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9400" y="3420026"/>
            <a:ext cx="4230370" cy="15142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下游：</a:t>
            </a:r>
            <a:r>
              <a:rPr lang="zh-CN" altLang="en-US" sz="2800" b="1">
                <a:solidFill>
                  <a:srgbClr val="FF0000"/>
                </a:solidFill>
              </a:rPr>
              <a:t>流速慢</a:t>
            </a:r>
            <a:r>
              <a:rPr lang="zh-CN" altLang="en-US" b="1"/>
              <a:t>、</a:t>
            </a:r>
            <a:r>
              <a:rPr lang="zh-CN" altLang="en-US" sz="2800" b="1">
                <a:solidFill>
                  <a:srgbClr val="FF0000"/>
                </a:solidFill>
              </a:rPr>
              <a:t>泥沙淤积</a:t>
            </a:r>
            <a:r>
              <a:rPr lang="zh-CN" altLang="en-US" b="1"/>
              <a:t>、</a:t>
            </a:r>
            <a:r>
              <a:rPr lang="zh-CN" altLang="en-US" sz="2800">
                <a:solidFill>
                  <a:schemeClr val="tx1"/>
                </a:solidFill>
              </a:rPr>
              <a:t>多冲积平原</a:t>
            </a:r>
            <a:r>
              <a:rPr lang="zh-CN" altLang="en-US" sz="2000" b="1">
                <a:solidFill>
                  <a:schemeClr val="tx1"/>
                </a:solidFill>
              </a:rPr>
              <a:t>，</a:t>
            </a:r>
            <a:r>
              <a:rPr lang="zh-CN" altLang="en-US" sz="2800">
                <a:solidFill>
                  <a:srgbClr val="FF0000"/>
                </a:solidFill>
              </a:rPr>
              <a:t>利于农耕和航运</a:t>
            </a:r>
            <a:r>
              <a:rPr lang="zh-CN" altLang="en-US" sz="2400"/>
              <a:t>（河床剖面</a:t>
            </a:r>
            <a:r>
              <a:rPr lang="zh-CN" altLang="en-US" sz="2400">
                <a:solidFill>
                  <a:srgbClr val="FF0000"/>
                </a:solidFill>
              </a:rPr>
              <a:t>呈</a:t>
            </a:r>
            <a:r>
              <a:rPr lang="en-US" altLang="zh-CN" sz="2400">
                <a:solidFill>
                  <a:srgbClr val="FF0000"/>
                </a:solidFill>
              </a:rPr>
              <a:t>“U”</a:t>
            </a:r>
            <a:r>
              <a:rPr lang="zh-CN" altLang="en-US" sz="2400">
                <a:solidFill>
                  <a:srgbClr val="FF0000"/>
                </a:solidFill>
              </a:rPr>
              <a:t>型</a:t>
            </a:r>
            <a:r>
              <a:rPr lang="zh-CN" altLang="en-US" sz="2400"/>
              <a:t>）</a:t>
            </a:r>
          </a:p>
        </p:txBody>
      </p:sp>
      <p:pic>
        <p:nvPicPr>
          <p:cNvPr id="11" name="图片 10" descr="0dd7912397dda144ac143935b9b7d0a20cf48613 (1)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2463" y="1611631"/>
            <a:ext cx="2444750" cy="189738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任意多边形 14"/>
          <p:cNvSpPr/>
          <p:nvPr/>
        </p:nvSpPr>
        <p:spPr>
          <a:xfrm>
            <a:off x="7308056" y="2444752"/>
            <a:ext cx="1580515" cy="829945"/>
          </a:xfrm>
          <a:custGeom>
            <a:avLst/>
            <a:gdLst>
              <a:gd name="connisteX0" fmla="*/ 0 w 1722120"/>
              <a:gd name="connsiteY0" fmla="*/ 0 h 830049"/>
              <a:gd name="connisteX1" fmla="*/ 71120 w 1722120"/>
              <a:gd name="connsiteY1" fmla="*/ 28575 h 830049"/>
              <a:gd name="connisteX2" fmla="*/ 142240 w 1722120"/>
              <a:gd name="connsiteY2" fmla="*/ 99695 h 830049"/>
              <a:gd name="connisteX3" fmla="*/ 213360 w 1722120"/>
              <a:gd name="connsiteY3" fmla="*/ 170815 h 830049"/>
              <a:gd name="connisteX4" fmla="*/ 256540 w 1722120"/>
              <a:gd name="connsiteY4" fmla="*/ 241935 h 830049"/>
              <a:gd name="connisteX5" fmla="*/ 313055 w 1722120"/>
              <a:gd name="connsiteY5" fmla="*/ 313055 h 830049"/>
              <a:gd name="connisteX6" fmla="*/ 370205 w 1722120"/>
              <a:gd name="connsiteY6" fmla="*/ 384175 h 830049"/>
              <a:gd name="connisteX7" fmla="*/ 412750 w 1722120"/>
              <a:gd name="connsiteY7" fmla="*/ 469900 h 830049"/>
              <a:gd name="connisteX8" fmla="*/ 441325 w 1722120"/>
              <a:gd name="connsiteY8" fmla="*/ 541020 h 830049"/>
              <a:gd name="connisteX9" fmla="*/ 469900 w 1722120"/>
              <a:gd name="connsiteY9" fmla="*/ 612140 h 830049"/>
              <a:gd name="connisteX10" fmla="*/ 512445 w 1722120"/>
              <a:gd name="connsiteY10" fmla="*/ 683260 h 830049"/>
              <a:gd name="connisteX11" fmla="*/ 541020 w 1722120"/>
              <a:gd name="connsiteY11" fmla="*/ 754380 h 830049"/>
              <a:gd name="connisteX12" fmla="*/ 583565 w 1722120"/>
              <a:gd name="connsiteY12" fmla="*/ 825500 h 830049"/>
              <a:gd name="connisteX13" fmla="*/ 654685 w 1722120"/>
              <a:gd name="connsiteY13" fmla="*/ 810895 h 830049"/>
              <a:gd name="connisteX14" fmla="*/ 725805 w 1722120"/>
              <a:gd name="connsiteY14" fmla="*/ 754380 h 830049"/>
              <a:gd name="connisteX15" fmla="*/ 811530 w 1722120"/>
              <a:gd name="connsiteY15" fmla="*/ 697230 h 830049"/>
              <a:gd name="connisteX16" fmla="*/ 882650 w 1722120"/>
              <a:gd name="connsiteY16" fmla="*/ 640715 h 830049"/>
              <a:gd name="connisteX17" fmla="*/ 967740 w 1722120"/>
              <a:gd name="connsiteY17" fmla="*/ 612140 h 830049"/>
              <a:gd name="connisteX18" fmla="*/ 1038860 w 1722120"/>
              <a:gd name="connsiteY18" fmla="*/ 568960 h 830049"/>
              <a:gd name="connisteX19" fmla="*/ 1124585 w 1722120"/>
              <a:gd name="connsiteY19" fmla="*/ 483870 h 830049"/>
              <a:gd name="connisteX20" fmla="*/ 1195705 w 1722120"/>
              <a:gd name="connsiteY20" fmla="*/ 455295 h 830049"/>
              <a:gd name="connisteX21" fmla="*/ 1280795 w 1722120"/>
              <a:gd name="connsiteY21" fmla="*/ 412750 h 830049"/>
              <a:gd name="connisteX22" fmla="*/ 1351915 w 1722120"/>
              <a:gd name="connsiteY22" fmla="*/ 355600 h 830049"/>
              <a:gd name="connisteX23" fmla="*/ 1437005 w 1722120"/>
              <a:gd name="connsiteY23" fmla="*/ 327660 h 830049"/>
              <a:gd name="connisteX24" fmla="*/ 1522730 w 1722120"/>
              <a:gd name="connsiteY24" fmla="*/ 270510 h 830049"/>
              <a:gd name="connisteX25" fmla="*/ 1579880 w 1722120"/>
              <a:gd name="connsiteY25" fmla="*/ 184785 h 830049"/>
              <a:gd name="connisteX26" fmla="*/ 1651000 w 1722120"/>
              <a:gd name="connsiteY26" fmla="*/ 156845 h 830049"/>
              <a:gd name="connisteX27" fmla="*/ 1722120 w 1722120"/>
              <a:gd name="connsiteY27" fmla="*/ 113665 h 83004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</a:cxnLst>
            <a:rect l="l" t="t" r="r" b="b"/>
            <a:pathLst>
              <a:path w="1722120" h="830049">
                <a:moveTo>
                  <a:pt x="0" y="0"/>
                </a:moveTo>
                <a:cubicBezTo>
                  <a:pt x="12700" y="4445"/>
                  <a:pt x="42545" y="8890"/>
                  <a:pt x="71120" y="28575"/>
                </a:cubicBezTo>
                <a:cubicBezTo>
                  <a:pt x="99695" y="48260"/>
                  <a:pt x="113665" y="71120"/>
                  <a:pt x="142240" y="99695"/>
                </a:cubicBezTo>
                <a:cubicBezTo>
                  <a:pt x="170815" y="128270"/>
                  <a:pt x="190500" y="142240"/>
                  <a:pt x="213360" y="170815"/>
                </a:cubicBezTo>
                <a:cubicBezTo>
                  <a:pt x="236220" y="199390"/>
                  <a:pt x="236855" y="213360"/>
                  <a:pt x="256540" y="241935"/>
                </a:cubicBezTo>
                <a:cubicBezTo>
                  <a:pt x="276225" y="270510"/>
                  <a:pt x="290195" y="284480"/>
                  <a:pt x="313055" y="313055"/>
                </a:cubicBezTo>
                <a:cubicBezTo>
                  <a:pt x="335915" y="341630"/>
                  <a:pt x="350520" y="353060"/>
                  <a:pt x="370205" y="384175"/>
                </a:cubicBezTo>
                <a:cubicBezTo>
                  <a:pt x="389890" y="415290"/>
                  <a:pt x="398780" y="438785"/>
                  <a:pt x="412750" y="469900"/>
                </a:cubicBezTo>
                <a:cubicBezTo>
                  <a:pt x="426720" y="501015"/>
                  <a:pt x="429895" y="512445"/>
                  <a:pt x="441325" y="541020"/>
                </a:cubicBezTo>
                <a:cubicBezTo>
                  <a:pt x="452755" y="569595"/>
                  <a:pt x="455930" y="583565"/>
                  <a:pt x="469900" y="612140"/>
                </a:cubicBezTo>
                <a:cubicBezTo>
                  <a:pt x="483870" y="640715"/>
                  <a:pt x="498475" y="654685"/>
                  <a:pt x="512445" y="683260"/>
                </a:cubicBezTo>
                <a:cubicBezTo>
                  <a:pt x="526415" y="711835"/>
                  <a:pt x="527050" y="725805"/>
                  <a:pt x="541020" y="754380"/>
                </a:cubicBezTo>
                <a:cubicBezTo>
                  <a:pt x="554990" y="782955"/>
                  <a:pt x="560705" y="814070"/>
                  <a:pt x="583565" y="825500"/>
                </a:cubicBezTo>
                <a:cubicBezTo>
                  <a:pt x="606425" y="836930"/>
                  <a:pt x="626110" y="824865"/>
                  <a:pt x="654685" y="810895"/>
                </a:cubicBezTo>
                <a:cubicBezTo>
                  <a:pt x="683260" y="796925"/>
                  <a:pt x="694690" y="777240"/>
                  <a:pt x="725805" y="754380"/>
                </a:cubicBezTo>
                <a:cubicBezTo>
                  <a:pt x="756920" y="731520"/>
                  <a:pt x="780415" y="720090"/>
                  <a:pt x="811530" y="697230"/>
                </a:cubicBezTo>
                <a:cubicBezTo>
                  <a:pt x="842645" y="674370"/>
                  <a:pt x="851535" y="657860"/>
                  <a:pt x="882650" y="640715"/>
                </a:cubicBezTo>
                <a:cubicBezTo>
                  <a:pt x="913765" y="623570"/>
                  <a:pt x="936625" y="626745"/>
                  <a:pt x="967740" y="612140"/>
                </a:cubicBezTo>
                <a:cubicBezTo>
                  <a:pt x="998855" y="597535"/>
                  <a:pt x="1007745" y="594360"/>
                  <a:pt x="1038860" y="568960"/>
                </a:cubicBezTo>
                <a:cubicBezTo>
                  <a:pt x="1069975" y="543560"/>
                  <a:pt x="1093470" y="506730"/>
                  <a:pt x="1124585" y="483870"/>
                </a:cubicBezTo>
                <a:cubicBezTo>
                  <a:pt x="1155700" y="461010"/>
                  <a:pt x="1164590" y="469265"/>
                  <a:pt x="1195705" y="455295"/>
                </a:cubicBezTo>
                <a:cubicBezTo>
                  <a:pt x="1226820" y="441325"/>
                  <a:pt x="1249680" y="432435"/>
                  <a:pt x="1280795" y="412750"/>
                </a:cubicBezTo>
                <a:cubicBezTo>
                  <a:pt x="1311910" y="393065"/>
                  <a:pt x="1320800" y="372745"/>
                  <a:pt x="1351915" y="355600"/>
                </a:cubicBezTo>
                <a:cubicBezTo>
                  <a:pt x="1383030" y="338455"/>
                  <a:pt x="1402715" y="344805"/>
                  <a:pt x="1437005" y="327660"/>
                </a:cubicBezTo>
                <a:cubicBezTo>
                  <a:pt x="1471295" y="310515"/>
                  <a:pt x="1494155" y="299085"/>
                  <a:pt x="1522730" y="270510"/>
                </a:cubicBezTo>
                <a:cubicBezTo>
                  <a:pt x="1551305" y="241935"/>
                  <a:pt x="1554480" y="207645"/>
                  <a:pt x="1579880" y="184785"/>
                </a:cubicBezTo>
                <a:cubicBezTo>
                  <a:pt x="1605280" y="161925"/>
                  <a:pt x="1622425" y="170815"/>
                  <a:pt x="1651000" y="156845"/>
                </a:cubicBezTo>
                <a:cubicBezTo>
                  <a:pt x="1679575" y="142875"/>
                  <a:pt x="1709420" y="121920"/>
                  <a:pt x="1722120" y="113665"/>
                </a:cubicBezTo>
              </a:path>
            </a:pathLst>
          </a:cu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1c25dedb7b122fdf5f0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2465" y="3509011"/>
            <a:ext cx="2444115" cy="165544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8" name="任意多边形 17"/>
          <p:cNvSpPr/>
          <p:nvPr/>
        </p:nvSpPr>
        <p:spPr>
          <a:xfrm>
            <a:off x="7560056" y="4646931"/>
            <a:ext cx="970280" cy="300355"/>
          </a:xfrm>
          <a:custGeom>
            <a:avLst/>
            <a:gdLst>
              <a:gd name="connisteX0" fmla="*/ 1411 w 970562"/>
              <a:gd name="connsiteY0" fmla="*/ 0 h 300496"/>
              <a:gd name="connisteX1" fmla="*/ 1411 w 970562"/>
              <a:gd name="connsiteY1" fmla="*/ 71120 h 300496"/>
              <a:gd name="connisteX2" fmla="*/ 16016 w 970562"/>
              <a:gd name="connsiteY2" fmla="*/ 142240 h 300496"/>
              <a:gd name="connisteX3" fmla="*/ 58561 w 970562"/>
              <a:gd name="connsiteY3" fmla="*/ 213360 h 300496"/>
              <a:gd name="connisteX4" fmla="*/ 129681 w 970562"/>
              <a:gd name="connsiteY4" fmla="*/ 256540 h 300496"/>
              <a:gd name="connisteX5" fmla="*/ 200801 w 970562"/>
              <a:gd name="connsiteY5" fmla="*/ 284480 h 300496"/>
              <a:gd name="connisteX6" fmla="*/ 271921 w 970562"/>
              <a:gd name="connsiteY6" fmla="*/ 284480 h 300496"/>
              <a:gd name="connisteX7" fmla="*/ 343041 w 970562"/>
              <a:gd name="connsiteY7" fmla="*/ 284480 h 300496"/>
              <a:gd name="connisteX8" fmla="*/ 414161 w 970562"/>
              <a:gd name="connsiteY8" fmla="*/ 284480 h 300496"/>
              <a:gd name="connisteX9" fmla="*/ 485281 w 970562"/>
              <a:gd name="connsiteY9" fmla="*/ 284480 h 300496"/>
              <a:gd name="connisteX10" fmla="*/ 556401 w 970562"/>
              <a:gd name="connsiteY10" fmla="*/ 299085 h 300496"/>
              <a:gd name="connisteX11" fmla="*/ 627521 w 970562"/>
              <a:gd name="connsiteY11" fmla="*/ 299085 h 300496"/>
              <a:gd name="connisteX12" fmla="*/ 698641 w 970562"/>
              <a:gd name="connsiteY12" fmla="*/ 299085 h 300496"/>
              <a:gd name="connisteX13" fmla="*/ 769761 w 970562"/>
              <a:gd name="connsiteY13" fmla="*/ 299085 h 300496"/>
              <a:gd name="connisteX14" fmla="*/ 840881 w 970562"/>
              <a:gd name="connsiteY14" fmla="*/ 284480 h 300496"/>
              <a:gd name="connisteX15" fmla="*/ 912001 w 970562"/>
              <a:gd name="connsiteY15" fmla="*/ 270510 h 300496"/>
              <a:gd name="connisteX16" fmla="*/ 954546 w 970562"/>
              <a:gd name="connsiteY16" fmla="*/ 199390 h 300496"/>
              <a:gd name="connisteX17" fmla="*/ 969151 w 970562"/>
              <a:gd name="connsiteY17" fmla="*/ 128270 h 300496"/>
              <a:gd name="connisteX18" fmla="*/ 969151 w 970562"/>
              <a:gd name="connsiteY18" fmla="*/ 57150 h 3004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970562" h="300496">
                <a:moveTo>
                  <a:pt x="1411" y="0"/>
                </a:moveTo>
                <a:cubicBezTo>
                  <a:pt x="1411" y="12700"/>
                  <a:pt x="-1764" y="42545"/>
                  <a:pt x="1411" y="71120"/>
                </a:cubicBezTo>
                <a:cubicBezTo>
                  <a:pt x="4586" y="99695"/>
                  <a:pt x="4586" y="113665"/>
                  <a:pt x="16016" y="142240"/>
                </a:cubicBezTo>
                <a:cubicBezTo>
                  <a:pt x="27446" y="170815"/>
                  <a:pt x="35701" y="190500"/>
                  <a:pt x="58561" y="213360"/>
                </a:cubicBezTo>
                <a:cubicBezTo>
                  <a:pt x="81421" y="236220"/>
                  <a:pt x="101106" y="242570"/>
                  <a:pt x="129681" y="256540"/>
                </a:cubicBezTo>
                <a:cubicBezTo>
                  <a:pt x="158256" y="270510"/>
                  <a:pt x="172226" y="278765"/>
                  <a:pt x="200801" y="284480"/>
                </a:cubicBezTo>
                <a:cubicBezTo>
                  <a:pt x="229376" y="290195"/>
                  <a:pt x="243346" y="284480"/>
                  <a:pt x="271921" y="284480"/>
                </a:cubicBezTo>
                <a:cubicBezTo>
                  <a:pt x="300496" y="284480"/>
                  <a:pt x="314466" y="284480"/>
                  <a:pt x="343041" y="284480"/>
                </a:cubicBezTo>
                <a:cubicBezTo>
                  <a:pt x="371616" y="284480"/>
                  <a:pt x="385586" y="284480"/>
                  <a:pt x="414161" y="284480"/>
                </a:cubicBezTo>
                <a:cubicBezTo>
                  <a:pt x="442736" y="284480"/>
                  <a:pt x="456706" y="281305"/>
                  <a:pt x="485281" y="284480"/>
                </a:cubicBezTo>
                <a:cubicBezTo>
                  <a:pt x="513856" y="287655"/>
                  <a:pt x="527826" y="295910"/>
                  <a:pt x="556401" y="299085"/>
                </a:cubicBezTo>
                <a:cubicBezTo>
                  <a:pt x="584976" y="302260"/>
                  <a:pt x="598946" y="299085"/>
                  <a:pt x="627521" y="299085"/>
                </a:cubicBezTo>
                <a:cubicBezTo>
                  <a:pt x="656096" y="299085"/>
                  <a:pt x="670066" y="299085"/>
                  <a:pt x="698641" y="299085"/>
                </a:cubicBezTo>
                <a:cubicBezTo>
                  <a:pt x="727216" y="299085"/>
                  <a:pt x="741186" y="302260"/>
                  <a:pt x="769761" y="299085"/>
                </a:cubicBezTo>
                <a:cubicBezTo>
                  <a:pt x="798336" y="295910"/>
                  <a:pt x="812306" y="290195"/>
                  <a:pt x="840881" y="284480"/>
                </a:cubicBezTo>
                <a:cubicBezTo>
                  <a:pt x="869456" y="278765"/>
                  <a:pt x="889141" y="287655"/>
                  <a:pt x="912001" y="270510"/>
                </a:cubicBezTo>
                <a:cubicBezTo>
                  <a:pt x="934861" y="253365"/>
                  <a:pt x="943116" y="227965"/>
                  <a:pt x="954546" y="199390"/>
                </a:cubicBezTo>
                <a:cubicBezTo>
                  <a:pt x="965976" y="170815"/>
                  <a:pt x="965976" y="156845"/>
                  <a:pt x="969151" y="128270"/>
                </a:cubicBezTo>
                <a:cubicBezTo>
                  <a:pt x="972326" y="99695"/>
                  <a:pt x="969151" y="69850"/>
                  <a:pt x="969151" y="5715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0035" y="5796281"/>
            <a:ext cx="4229100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/>
              <a:t>短小湍急，水能丰富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9" grpId="0" bldLvl="0" animBg="1"/>
      <p:bldP spid="5" grpId="0" animBg="1"/>
      <p:bldP spid="7" grpId="0" animBg="1"/>
      <p:bldP spid="15" grpId="0" bldLvl="0" animBg="1"/>
      <p:bldP spid="18" grpId="0" bldLvl="0" animBg="1"/>
      <p:bldP spid="22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646331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9400" y="851535"/>
            <a:ext cx="2957830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4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河流特征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pic>
        <p:nvPicPr>
          <p:cNvPr id="3" name="图片 2" descr="东南亚地形"/>
          <p:cNvPicPr>
            <a:picLocks noChangeAspect="1"/>
          </p:cNvPicPr>
          <p:nvPr/>
        </p:nvPicPr>
        <p:blipFill>
          <a:blip r:embed="rId2" cstate="print"/>
          <a:srcRect r="24111"/>
          <a:stretch>
            <a:fillRect/>
          </a:stretch>
        </p:blipFill>
        <p:spPr>
          <a:xfrm>
            <a:off x="4628515" y="2108200"/>
            <a:ext cx="4515485" cy="47498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396003" y="2243383"/>
            <a:ext cx="2165350" cy="472309"/>
          </a:xfrm>
          <a:prstGeom prst="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/>
              <a:t>  </a:t>
            </a:r>
            <a:r>
              <a:rPr lang="zh-CN" altLang="en-US" sz="2400" b="1">
                <a:solidFill>
                  <a:srgbClr val="0221DE"/>
                </a:solidFill>
              </a:rPr>
              <a:t>中南半岛：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8854" y="4627831"/>
            <a:ext cx="2165350" cy="472309"/>
          </a:xfrm>
          <a:prstGeom prst="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/>
              <a:t>  </a:t>
            </a:r>
            <a:r>
              <a:rPr lang="zh-CN" altLang="en-US" sz="2400" b="1" dirty="0">
                <a:solidFill>
                  <a:srgbClr val="0221DE"/>
                </a:solidFill>
              </a:rPr>
              <a:t>马来群岛：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33047" y="5286183"/>
            <a:ext cx="4281803" cy="120032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/>
              </a:rPr>
              <a:t>水文特征：</a:t>
            </a:r>
            <a:endParaRPr lang="zh-CN" altLang="en-US" sz="2400" dirty="0"/>
          </a:p>
          <a:p>
            <a:r>
              <a:rPr lang="zh-CN" altLang="en-US" sz="2400" dirty="0"/>
              <a:t>      </a:t>
            </a:r>
            <a:r>
              <a:rPr lang="zh-CN" altLang="en-US" sz="2400" dirty="0">
                <a:solidFill>
                  <a:schemeClr val="tx1"/>
                </a:solidFill>
              </a:rPr>
              <a:t>流量大，</a:t>
            </a:r>
            <a:r>
              <a:rPr lang="zh-CN" altLang="en-US" sz="2400" dirty="0">
                <a:solidFill>
                  <a:srgbClr val="FF0000"/>
                </a:solidFill>
              </a:rPr>
              <a:t>季节变化小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无明显汛期</a:t>
            </a:r>
            <a:r>
              <a:rPr lang="zh-CN" altLang="en-US" sz="2400" dirty="0">
                <a:solidFill>
                  <a:schemeClr val="tx1"/>
                </a:solidFill>
              </a:rPr>
              <a:t>，无冰期，含沙量小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7174" y="2927347"/>
            <a:ext cx="4229735" cy="120032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/>
              </a:rPr>
              <a:t>水文特征：</a:t>
            </a:r>
            <a:endParaRPr lang="zh-CN" altLang="en-US" sz="2400" dirty="0"/>
          </a:p>
          <a:p>
            <a:r>
              <a:rPr lang="zh-CN" altLang="en-US" sz="2400" dirty="0"/>
              <a:t>       </a:t>
            </a:r>
            <a:r>
              <a:rPr lang="zh-CN" altLang="en-US" sz="2400" dirty="0">
                <a:solidFill>
                  <a:schemeClr val="tx1"/>
                </a:solidFill>
              </a:rPr>
              <a:t>流量大，</a:t>
            </a:r>
            <a:r>
              <a:rPr lang="zh-CN" altLang="en-US" sz="2400" dirty="0">
                <a:solidFill>
                  <a:srgbClr val="FF0000"/>
                </a:solidFill>
              </a:rPr>
              <a:t>季节变化大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夏汛</a:t>
            </a:r>
            <a:r>
              <a:rPr lang="zh-CN" altLang="en-US" sz="2400" dirty="0">
                <a:solidFill>
                  <a:schemeClr val="tx1"/>
                </a:solidFill>
              </a:rPr>
              <a:t>，无冰期，含沙量较小。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2926" y="1557337"/>
            <a:ext cx="531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中南半岛、马来群岛河流的水文特征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9" grpId="0" bldLvl="0" animBg="1"/>
      <p:bldP spid="23" grpId="0" bldLvl="0" animBg="1"/>
      <p:bldP spid="21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13995" y="1810385"/>
            <a:ext cx="8731250" cy="2677656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algn="ctr" rotWithShape="0">
              <a:prstClr val="black">
                <a:alpha val="3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/>
              <a:t>     </a:t>
            </a:r>
            <a:r>
              <a:rPr sz="2800">
                <a:latin typeface="楷体" panose="02010609060101010101" charset="-122"/>
                <a:ea typeface="楷体" panose="02010609060101010101" charset="-122"/>
              </a:rPr>
              <a:t>东南亚地区是全球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</a:rPr>
              <a:t>受</a:t>
            </a:r>
            <a:r>
              <a:rPr sz="2800">
                <a:latin typeface="楷体" panose="02010609060101010101" charset="-122"/>
                <a:ea typeface="楷体" panose="02010609060101010101" charset="-122"/>
              </a:rPr>
              <a:t>自然灾害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</a:rPr>
              <a:t>威胁最大的地区之一。     由于地处板块交界处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</a:rPr>
              <a:t>多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火山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地震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</a:rPr>
              <a:t>和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海啸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</a:rPr>
              <a:t>等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sym typeface="+mn-ea"/>
              </a:rPr>
              <a:t>地质灾害。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</a:rPr>
              <a:t>加之降水丰富，由此引发的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滑坡、泥石流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</a:rPr>
              <a:t>也十分严重。东南亚北部属热带季风气候，降水变率大，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旱涝灾害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</a:rPr>
              <a:t>频发，此外东北菲律宾等地区还受到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台风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、暴雨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</a:rPr>
              <a:t>影响。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6004" y="1043305"/>
            <a:ext cx="482028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东南亚有哪些</a:t>
            </a:r>
            <a:r>
              <a:rPr lang="zh-CN" sz="3200">
                <a:solidFill>
                  <a:srgbClr val="FF0000"/>
                </a:solidFill>
                <a:effectLst/>
                <a:latin typeface="+mn-ea"/>
                <a:cs typeface="+mn-ea"/>
              </a:rPr>
              <a:t>自然灾害？</a:t>
            </a:r>
            <a:endParaRPr lang="zh-CN" sz="32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pic>
        <p:nvPicPr>
          <p:cNvPr id="12" name="图片 11" descr="timg (3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02" y="4620897"/>
            <a:ext cx="2894330" cy="1989455"/>
          </a:xfrm>
          <a:prstGeom prst="rect">
            <a:avLst/>
          </a:prstGeom>
          <a:effectLst>
            <a:outerShdw blurRad="508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3" name="图片 12" descr="timg (4)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2023" y="4620897"/>
            <a:ext cx="2974340" cy="1989455"/>
          </a:xfrm>
          <a:prstGeom prst="rect">
            <a:avLst/>
          </a:prstGeom>
          <a:effectLst>
            <a:outerShdw blurRad="508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4" name="图片 13" descr="timg (1)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2078" y="4620895"/>
            <a:ext cx="2797175" cy="1990091"/>
          </a:xfrm>
          <a:prstGeom prst="rect">
            <a:avLst/>
          </a:prstGeom>
          <a:effectLst>
            <a:outerShdw blurRad="50800" algn="ctr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6562" name="Picture 2" descr="æ³°å½æ´ªç¾æç»­ä¸¤ä¸ªå¤æ è³ä»æ­»äº¡äººæ°åè³253äºº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964917" cy="3343275"/>
          </a:xfrm>
          <a:prstGeom prst="rect">
            <a:avLst/>
          </a:prstGeom>
          <a:noFill/>
        </p:spPr>
      </p:pic>
      <p:pic>
        <p:nvPicPr>
          <p:cNvPr id="66564" name="Picture 4" descr="æ³°å½æ°´ç¾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29001"/>
            <a:ext cx="4986338" cy="3257549"/>
          </a:xfrm>
          <a:prstGeom prst="rect">
            <a:avLst/>
          </a:prstGeom>
          <a:noFill/>
        </p:spPr>
      </p:pic>
      <p:pic>
        <p:nvPicPr>
          <p:cNvPr id="66566" name="Picture 6" descr="å°å°¼ç«å±±å·åæéé¢ç®å¨éå¦æ«æ¥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0638" y="0"/>
            <a:ext cx="404336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6" name="图片 5" descr="东南亚的矿产资源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2767" y="1692013"/>
            <a:ext cx="5984875" cy="50806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9402" y="900007"/>
            <a:ext cx="473646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4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、自然资源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+mn-ea"/>
              </a:rPr>
              <a:t>（</a:t>
            </a:r>
            <a:r>
              <a:rPr lang="zh-CN" altLang="en-US" sz="2800">
                <a:solidFill>
                  <a:srgbClr val="FF0000"/>
                </a:solidFill>
                <a:effectLst/>
                <a:latin typeface="+mn-ea"/>
                <a:cs typeface="+mn-ea"/>
              </a:rPr>
              <a:t>物产丰富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+mn-ea"/>
              </a:rPr>
              <a:t>）</a:t>
            </a:r>
            <a:endParaRPr lang="zh-CN" altLang="en-US" sz="28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9402" y="1908014"/>
            <a:ext cx="1988045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矿产资源：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6005" y="2592019"/>
            <a:ext cx="2630805" cy="10402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/>
              <a:t>印尼：</a:t>
            </a:r>
            <a:r>
              <a:rPr lang="zh-CN" altLang="en-US" sz="2800" b="1">
                <a:solidFill>
                  <a:srgbClr val="FF0000"/>
                </a:solidFill>
              </a:rPr>
              <a:t>石油</a:t>
            </a:r>
            <a:endParaRPr lang="zh-CN" altLang="en-US" sz="2800"/>
          </a:p>
          <a:p>
            <a:pPr>
              <a:lnSpc>
                <a:spcPct val="110000"/>
              </a:lnSpc>
            </a:pPr>
            <a:r>
              <a:rPr lang="zh-CN" altLang="en-US" sz="2800"/>
              <a:t>马来西亚</a:t>
            </a:r>
            <a:r>
              <a:rPr lang="zh-CN" altLang="en-US" sz="2400"/>
              <a:t>：</a:t>
            </a:r>
            <a:r>
              <a:rPr lang="zh-CN" altLang="en-US" sz="2800" b="1">
                <a:solidFill>
                  <a:srgbClr val="FF0000"/>
                </a:solidFill>
              </a:rPr>
              <a:t>锡矿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9402" y="3888030"/>
            <a:ext cx="1988045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/>
              <a:t>森林资源：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6242" y="4572034"/>
            <a:ext cx="4619625" cy="10402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/>
              <a:t>中南半岛北部：</a:t>
            </a:r>
            <a:r>
              <a:rPr lang="zh-CN" altLang="en-US" sz="2800" b="1">
                <a:solidFill>
                  <a:srgbClr val="FF0000"/>
                </a:solidFill>
              </a:rPr>
              <a:t>热带季雨林</a:t>
            </a:r>
            <a:endParaRPr lang="zh-CN" altLang="en-US" sz="2800"/>
          </a:p>
          <a:p>
            <a:pPr>
              <a:lnSpc>
                <a:spcPct val="110000"/>
              </a:lnSpc>
            </a:pPr>
            <a:r>
              <a:rPr lang="zh-CN" altLang="en-US" sz="2800"/>
              <a:t>马来群岛</a:t>
            </a:r>
            <a:r>
              <a:rPr lang="zh-CN" altLang="en-US" sz="2400"/>
              <a:t>：</a:t>
            </a:r>
            <a:r>
              <a:rPr lang="zh-CN" altLang="en-US" sz="2800" b="1">
                <a:solidFill>
                  <a:srgbClr val="FF0000"/>
                </a:solidFill>
              </a:rPr>
              <a:t>热带雨林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9402" y="5868043"/>
            <a:ext cx="2572385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800" b="1"/>
              <a:t>热带经济作物：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16024" y="5868043"/>
            <a:ext cx="4537075" cy="56630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橡胶、油棕、椰子、剑麻</a:t>
            </a:r>
            <a:r>
              <a:rPr lang="zh-CN" altLang="en-US" sz="2800"/>
              <a:t>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5" grpId="0" bldLvl="0" animBg="1"/>
      <p:bldP spid="7" grpId="0" bldLvl="0" animBg="1"/>
      <p:bldP spid="9" grpId="0" bldLvl="0" animBg="1"/>
      <p:bldP spid="11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0045" y="2016126"/>
            <a:ext cx="4648200" cy="293618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  </a:t>
            </a:r>
            <a:r>
              <a:rPr lang="en-US" altLang="zh-CN" sz="2000"/>
              <a:t>                          </a:t>
            </a:r>
            <a:r>
              <a:rPr lang="zh-CN" altLang="en-US" sz="2800"/>
              <a:t>东南亚</a:t>
            </a:r>
            <a:r>
              <a:rPr lang="zh-CN" altLang="en-US" sz="2800" b="1">
                <a:solidFill>
                  <a:srgbClr val="FF0000"/>
                </a:solidFill>
              </a:rPr>
              <a:t>人口稠密</a:t>
            </a: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       </a:t>
            </a:r>
            <a:r>
              <a:rPr lang="zh-CN" altLang="en-US" sz="2400" b="1">
                <a:solidFill>
                  <a:srgbClr val="0221DE"/>
                </a:solidFill>
              </a:rPr>
              <a:t>（</a:t>
            </a:r>
            <a:r>
              <a:rPr lang="en-US" altLang="zh-CN" sz="2400" b="1">
                <a:solidFill>
                  <a:srgbClr val="0221DE"/>
                </a:solidFill>
              </a:rPr>
              <a:t>6.25</a:t>
            </a:r>
            <a:r>
              <a:rPr lang="zh-CN" altLang="en-US" sz="2400" b="1">
                <a:solidFill>
                  <a:srgbClr val="0221DE"/>
                </a:solidFill>
              </a:rPr>
              <a:t>亿</a:t>
            </a:r>
            <a:r>
              <a:rPr lang="zh-CN" altLang="en-US" sz="2000" b="1">
                <a:solidFill>
                  <a:srgbClr val="0221DE"/>
                </a:solidFill>
              </a:rPr>
              <a:t>，</a:t>
            </a:r>
            <a:r>
              <a:rPr lang="zh-CN" altLang="en-US" sz="2400" b="1">
                <a:solidFill>
                  <a:srgbClr val="0221DE"/>
                </a:solidFill>
              </a:rPr>
              <a:t>其中印尼</a:t>
            </a:r>
            <a:r>
              <a:rPr lang="en-US" altLang="zh-CN" sz="2400" b="1">
                <a:solidFill>
                  <a:srgbClr val="0221DE"/>
                </a:solidFill>
              </a:rPr>
              <a:t>2.5</a:t>
            </a:r>
            <a:r>
              <a:rPr lang="zh-CN" altLang="en-US" sz="2400" b="1">
                <a:solidFill>
                  <a:srgbClr val="0221DE"/>
                </a:solidFill>
              </a:rPr>
              <a:t>亿）</a:t>
            </a:r>
            <a:endParaRPr lang="zh-CN" altLang="en-US" sz="2400" b="1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800"/>
              <a:t>以黄色人种为主，多华人华侨。人口多分布在</a:t>
            </a:r>
            <a:r>
              <a:rPr lang="zh-CN" altLang="en-US" sz="2800" b="1">
                <a:solidFill>
                  <a:srgbClr val="FF0000"/>
                </a:solidFill>
              </a:rPr>
              <a:t>河流冲积平原、河口三角洲、沿海平原地区</a:t>
            </a:r>
            <a:r>
              <a:rPr lang="zh-CN" altLang="en-US" sz="2800">
                <a:solidFill>
                  <a:schemeClr val="tx1"/>
                </a:solidFill>
              </a:rPr>
              <a:t>，雨林极少。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9400" y="979171"/>
            <a:ext cx="3271520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、居民与宗教</a:t>
            </a:r>
            <a:endParaRPr lang="zh-CN" altLang="en-US" sz="28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60047" y="1908175"/>
            <a:ext cx="1630045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800" b="1">
                <a:solidFill>
                  <a:schemeClr val="tx1"/>
                </a:solidFill>
                <a:effectLst/>
              </a:rPr>
              <a:t>居民：</a:t>
            </a:r>
          </a:p>
        </p:txBody>
      </p:sp>
      <p:pic>
        <p:nvPicPr>
          <p:cNvPr id="12" name="图片 11" descr="timg (2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2707" y="1356361"/>
            <a:ext cx="3808095" cy="2567940"/>
          </a:xfrm>
          <a:prstGeom prst="rect">
            <a:avLst/>
          </a:prstGeom>
        </p:spPr>
      </p:pic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2705" y="3924301"/>
            <a:ext cx="3807460" cy="27508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60045" y="5220038"/>
            <a:ext cx="1630680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>
                <a:solidFill>
                  <a:schemeClr val="tx1"/>
                </a:solidFill>
                <a:effectLst/>
              </a:rPr>
              <a:t>宗教：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60047" y="5868043"/>
            <a:ext cx="4648835" cy="56630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/>
              <a:t>多</a:t>
            </a:r>
            <a:r>
              <a:rPr lang="zh-CN" sz="2800" b="1">
                <a:solidFill>
                  <a:srgbClr val="FF0000"/>
                </a:solidFill>
              </a:rPr>
              <a:t>信仰佛教</a:t>
            </a:r>
            <a:r>
              <a:rPr lang="zh-CN" b="1"/>
              <a:t>、</a:t>
            </a:r>
            <a:r>
              <a:rPr lang="zh-CN" sz="2800" b="1">
                <a:solidFill>
                  <a:srgbClr val="0221DE"/>
                </a:solidFill>
              </a:rPr>
              <a:t>伊斯兰教</a:t>
            </a:r>
            <a:r>
              <a:rPr lang="zh-CN" sz="2400" b="1">
                <a:solidFill>
                  <a:srgbClr val="0221DE"/>
                </a:solidFill>
              </a:rPr>
              <a:t>（印尼）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296863" y="3068638"/>
            <a:ext cx="4005262" cy="1565275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2400"/>
          </a:p>
          <a:p>
            <a:r>
              <a:rPr lang="zh-CN" altLang="en-US" sz="2400"/>
              <a:t>①水运、海运便利；</a:t>
            </a:r>
          </a:p>
          <a:p>
            <a:r>
              <a:rPr lang="zh-CN" altLang="en-US" sz="2400"/>
              <a:t>②河流入海口处，水源充足</a:t>
            </a:r>
          </a:p>
          <a:p>
            <a:r>
              <a:rPr lang="zh-CN" altLang="en-US" sz="2400"/>
              <a:t>③平原面积更大</a:t>
            </a:r>
          </a:p>
        </p:txBody>
      </p:sp>
      <p:sp>
        <p:nvSpPr>
          <p:cNvPr id="61443" name="Rectangle 2"/>
          <p:cNvSpPr>
            <a:spLocks noChangeArrowheads="1"/>
          </p:cNvSpPr>
          <p:nvPr/>
        </p:nvSpPr>
        <p:spPr bwMode="auto">
          <a:xfrm>
            <a:off x="161925" y="1239838"/>
            <a:ext cx="8594725" cy="965200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80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>
                <a:latin typeface="楷体" pitchFamily="49" charset="-122"/>
                <a:ea typeface="楷体" pitchFamily="49" charset="-122"/>
              </a:rPr>
              <a:t>）根据图中信息分析苏门答腊岛</a:t>
            </a:r>
            <a:r>
              <a:rPr lang="en-US" altLang="zh-CN" sz="2800"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280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>
                <a:latin typeface="楷体" pitchFamily="49" charset="-122"/>
                <a:ea typeface="楷体" pitchFamily="49" charset="-122"/>
              </a:rPr>
              <a:t>b</a:t>
            </a:r>
            <a:r>
              <a:rPr lang="zh-CN" altLang="en-US" sz="280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80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>
                <a:latin typeface="楷体" pitchFamily="49" charset="-122"/>
                <a:ea typeface="楷体" pitchFamily="49" charset="-122"/>
              </a:rPr>
              <a:t>d</a:t>
            </a:r>
            <a:r>
              <a:rPr lang="zh-CN" altLang="en-US" sz="2800">
                <a:latin typeface="楷体" pitchFamily="49" charset="-122"/>
                <a:ea typeface="楷体" pitchFamily="49" charset="-122"/>
              </a:rPr>
              <a:t>四聚落中最易形成城市的聚落。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387350" y="2979738"/>
            <a:ext cx="463550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/>
              <a:t>d</a:t>
            </a:r>
          </a:p>
        </p:txBody>
      </p:sp>
      <p:pic>
        <p:nvPicPr>
          <p:cNvPr id="61445" name="Picture 6" descr="星星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2950" y="2393950"/>
            <a:ext cx="45910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6" name="Rectangle 7"/>
          <p:cNvSpPr>
            <a:spLocks noChangeArrowheads="1"/>
          </p:cNvSpPr>
          <p:nvPr/>
        </p:nvSpPr>
        <p:spPr bwMode="auto">
          <a:xfrm>
            <a:off x="206375" y="368300"/>
            <a:ext cx="1935163" cy="6175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" pitchFamily="49" charset="-122"/>
              </a:rPr>
              <a:t>典例剖析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nimBg="1"/>
      <p:bldP spid="788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图片1121212"/>
          <p:cNvPicPr>
            <a:picLocks noChangeAspect="1" noChangeArrowheads="1"/>
          </p:cNvPicPr>
          <p:nvPr/>
        </p:nvPicPr>
        <p:blipFill>
          <a:blip r:embed="rId2" cstate="print">
            <a:lum bright="-18000" contrast="6000"/>
          </a:blip>
          <a:srcRect/>
          <a:stretch>
            <a:fillRect/>
          </a:stretch>
        </p:blipFill>
        <p:spPr bwMode="auto">
          <a:xfrm>
            <a:off x="-47625" y="-47625"/>
            <a:ext cx="9240838" cy="695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699" name="Text Box 3"/>
          <p:cNvSpPr txBox="1">
            <a:spLocks noChangeArrowheads="1"/>
          </p:cNvSpPr>
          <p:nvPr/>
        </p:nvSpPr>
        <p:spPr bwMode="auto">
          <a:xfrm>
            <a:off x="3132138" y="260350"/>
            <a:ext cx="3278187" cy="83026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zh-CN" altLang="en-US" sz="2400" b="1" dirty="0">
                <a:latin typeface="Arial" charset="0"/>
              </a:rPr>
              <a:t>泰国、缅甸、越南是世</a:t>
            </a:r>
          </a:p>
          <a:p>
            <a:r>
              <a:rPr kumimoji="0" lang="zh-CN" altLang="en-US" sz="2400" b="1" dirty="0">
                <a:latin typeface="Arial" charset="0"/>
              </a:rPr>
              <a:t>界重要的</a:t>
            </a:r>
            <a:r>
              <a:rPr kumimoji="0" lang="zh-CN" altLang="en-US" sz="2400" b="1" dirty="0">
                <a:latin typeface="Arial" charset="0"/>
                <a:hlinkClick r:id="rId3" action="ppaction://hlinksldjump"/>
              </a:rPr>
              <a:t>稻米</a:t>
            </a:r>
            <a:r>
              <a:rPr kumimoji="0" lang="zh-CN" altLang="en-US" sz="2400" b="1" dirty="0">
                <a:latin typeface="Arial" charset="0"/>
              </a:rPr>
              <a:t>出口国。</a:t>
            </a: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3733800" y="1828800"/>
            <a:ext cx="1854200" cy="12001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CN" altLang="en-US" sz="2400" b="1" dirty="0">
                <a:latin typeface="Arial" charset="0"/>
              </a:rPr>
              <a:t>泰国是世界最大的</a:t>
            </a:r>
            <a:r>
              <a:rPr kumimoji="0" lang="zh-CN" altLang="en-US" sz="2400" b="1" dirty="0">
                <a:latin typeface="Arial" charset="0"/>
                <a:hlinkClick r:id="rId4" action="ppaction://hlinksldjump"/>
              </a:rPr>
              <a:t>橡胶</a:t>
            </a:r>
            <a:r>
              <a:rPr kumimoji="0" lang="zh-CN" altLang="en-US" sz="2400" b="1" dirty="0">
                <a:latin typeface="Arial" charset="0"/>
              </a:rPr>
              <a:t>生产国。</a:t>
            </a: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0" y="5799138"/>
            <a:ext cx="2968625" cy="83026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zh-CN" altLang="en-US" sz="2400" b="1" dirty="0">
                <a:latin typeface="Arial" charset="0"/>
              </a:rPr>
              <a:t>马来西亚是世界最大</a:t>
            </a:r>
          </a:p>
          <a:p>
            <a:r>
              <a:rPr kumimoji="0" lang="zh-CN" altLang="en-US" sz="2400" b="1" dirty="0">
                <a:latin typeface="Arial" charset="0"/>
              </a:rPr>
              <a:t>的</a:t>
            </a:r>
            <a:r>
              <a:rPr kumimoji="0" lang="zh-CN" altLang="en-US" sz="2400" b="1" dirty="0">
                <a:latin typeface="Arial" charset="0"/>
                <a:hlinkClick r:id="rId5" action="ppaction://hlinksldjump"/>
              </a:rPr>
              <a:t>棕油</a:t>
            </a:r>
            <a:r>
              <a:rPr kumimoji="0" lang="zh-CN" altLang="en-US" sz="2400" b="1" dirty="0">
                <a:latin typeface="Arial" charset="0"/>
              </a:rPr>
              <a:t>生产国。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7288213" y="271462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kumimoji="0" lang="zh-CN" altLang="zh-CN" sz="1800" b="1">
              <a:latin typeface="Arial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7359650" y="2565400"/>
            <a:ext cx="1795463" cy="15700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CN" altLang="en-US" sz="2400" b="1" dirty="0">
                <a:latin typeface="Arial" charset="0"/>
              </a:rPr>
              <a:t>菲律宾是世界最大的</a:t>
            </a:r>
            <a:r>
              <a:rPr kumimoji="0" lang="zh-CN" altLang="en-US" sz="2400" b="1" dirty="0">
                <a:latin typeface="Arial" charset="0"/>
                <a:hlinkClick r:id="rId6" action="ppaction://hlinksldjump"/>
              </a:rPr>
              <a:t>蕉麻</a:t>
            </a:r>
            <a:r>
              <a:rPr kumimoji="0" lang="zh-CN" altLang="en-US" sz="2400" b="1" dirty="0">
                <a:latin typeface="Arial" charset="0"/>
              </a:rPr>
              <a:t>生产国和椰子出口国。</a:t>
            </a: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7081838" y="5670550"/>
            <a:ext cx="2062162" cy="12001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CN" altLang="en-US" sz="2400" b="1" dirty="0">
                <a:latin typeface="Arial" charset="0"/>
              </a:rPr>
              <a:t>印度尼西亚是世界最大的</a:t>
            </a:r>
            <a:r>
              <a:rPr kumimoji="0" lang="zh-CN" altLang="en-US" sz="2400" b="1" dirty="0">
                <a:latin typeface="Arial" charset="0"/>
                <a:hlinkClick r:id="rId7" action="ppaction://hlinksldjump"/>
              </a:rPr>
              <a:t>椰子</a:t>
            </a:r>
            <a:r>
              <a:rPr kumimoji="0" lang="zh-CN" altLang="en-US" sz="2400" b="1" dirty="0">
                <a:latin typeface="Arial" charset="0"/>
              </a:rPr>
              <a:t>生产国。</a:t>
            </a:r>
          </a:p>
        </p:txBody>
      </p:sp>
      <p:sp>
        <p:nvSpPr>
          <p:cNvPr id="157705" name="Line 9"/>
          <p:cNvSpPr>
            <a:spLocks noChangeShapeType="1"/>
          </p:cNvSpPr>
          <p:nvPr/>
        </p:nvSpPr>
        <p:spPr bwMode="auto">
          <a:xfrm flipV="1">
            <a:off x="1116013" y="620713"/>
            <a:ext cx="2016125" cy="287337"/>
          </a:xfrm>
          <a:prstGeom prst="line">
            <a:avLst/>
          </a:prstGeom>
          <a:noFill/>
          <a:ln w="47625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157706" name="Line 10"/>
          <p:cNvSpPr>
            <a:spLocks noChangeShapeType="1"/>
          </p:cNvSpPr>
          <p:nvPr/>
        </p:nvSpPr>
        <p:spPr bwMode="auto">
          <a:xfrm flipV="1">
            <a:off x="1908175" y="620713"/>
            <a:ext cx="1223963" cy="1439862"/>
          </a:xfrm>
          <a:prstGeom prst="line">
            <a:avLst/>
          </a:prstGeom>
          <a:noFill/>
          <a:ln w="47625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157707" name="Line 11"/>
          <p:cNvSpPr>
            <a:spLocks noChangeShapeType="1"/>
          </p:cNvSpPr>
          <p:nvPr/>
        </p:nvSpPr>
        <p:spPr bwMode="auto">
          <a:xfrm flipH="1">
            <a:off x="2843213" y="620713"/>
            <a:ext cx="288925" cy="1008062"/>
          </a:xfrm>
          <a:prstGeom prst="line">
            <a:avLst/>
          </a:prstGeom>
          <a:noFill/>
          <a:ln w="47625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157708" name="Line 12"/>
          <p:cNvSpPr>
            <a:spLocks noChangeShapeType="1"/>
          </p:cNvSpPr>
          <p:nvPr/>
        </p:nvSpPr>
        <p:spPr bwMode="auto">
          <a:xfrm flipV="1">
            <a:off x="2484438" y="2205038"/>
            <a:ext cx="1223962" cy="144462"/>
          </a:xfrm>
          <a:prstGeom prst="line">
            <a:avLst/>
          </a:prstGeom>
          <a:noFill/>
          <a:ln w="47625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157709" name="Line 13"/>
          <p:cNvSpPr>
            <a:spLocks noChangeShapeType="1"/>
          </p:cNvSpPr>
          <p:nvPr/>
        </p:nvSpPr>
        <p:spPr bwMode="auto">
          <a:xfrm flipH="1">
            <a:off x="1187450" y="4149725"/>
            <a:ext cx="863600" cy="1728788"/>
          </a:xfrm>
          <a:prstGeom prst="line">
            <a:avLst/>
          </a:prstGeom>
          <a:noFill/>
          <a:ln w="47625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157710" name="Line 14"/>
          <p:cNvSpPr>
            <a:spLocks noChangeShapeType="1"/>
          </p:cNvSpPr>
          <p:nvPr/>
        </p:nvSpPr>
        <p:spPr bwMode="auto">
          <a:xfrm flipV="1">
            <a:off x="7019925" y="2708275"/>
            <a:ext cx="360363" cy="217488"/>
          </a:xfrm>
          <a:prstGeom prst="line">
            <a:avLst/>
          </a:prstGeom>
          <a:noFill/>
          <a:ln w="47625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157711" name="Line 15"/>
          <p:cNvSpPr>
            <a:spLocks noChangeShapeType="1"/>
          </p:cNvSpPr>
          <p:nvPr/>
        </p:nvSpPr>
        <p:spPr bwMode="auto">
          <a:xfrm>
            <a:off x="6300788" y="5300663"/>
            <a:ext cx="647700" cy="649287"/>
          </a:xfrm>
          <a:prstGeom prst="line">
            <a:avLst/>
          </a:prstGeom>
          <a:noFill/>
          <a:ln w="47625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zh-CN" altLang="en-US" b="1"/>
          </a:p>
        </p:txBody>
      </p:sp>
      <p:sp>
        <p:nvSpPr>
          <p:cNvPr id="62480" name="Text Box 16"/>
          <p:cNvSpPr txBox="1">
            <a:spLocks noChangeArrowheads="1"/>
          </p:cNvSpPr>
          <p:nvPr/>
        </p:nvSpPr>
        <p:spPr bwMode="auto">
          <a:xfrm>
            <a:off x="3132138" y="6465888"/>
            <a:ext cx="31854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zh-CN" altLang="en-US" b="1">
                <a:solidFill>
                  <a:srgbClr val="FF0000"/>
                </a:solidFill>
                <a:latin typeface="Arial" charset="0"/>
                <a:ea typeface="楷体_GB2312" pitchFamily="49" charset="-122"/>
              </a:rPr>
              <a:t>东南亚国家主要农作物的分布</a:t>
            </a:r>
          </a:p>
        </p:txBody>
      </p:sp>
      <p:sp>
        <p:nvSpPr>
          <p:cNvPr id="19" name="文本框 7"/>
          <p:cNvSpPr txBox="1"/>
          <p:nvPr/>
        </p:nvSpPr>
        <p:spPr>
          <a:xfrm>
            <a:off x="0" y="0"/>
            <a:ext cx="2132965" cy="567848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2</a:t>
            </a:r>
            <a:r>
              <a:rPr lang="zh-CN" altLang="en-US" sz="3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、农业</a:t>
            </a:r>
            <a:endParaRPr lang="zh-CN" altLang="en-US" sz="2800" b="1" dirty="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 animBg="1"/>
      <p:bldP spid="157700" grpId="0" animBg="1"/>
      <p:bldP spid="157701" grpId="0" animBg="1"/>
      <p:bldP spid="157703" grpId="0" animBg="1"/>
      <p:bldP spid="157704" grpId="0" animBg="1"/>
      <p:bldP spid="157705" grpId="0" animBg="1"/>
      <p:bldP spid="157706" grpId="0" animBg="1"/>
      <p:bldP spid="157707" grpId="0" animBg="1"/>
      <p:bldP spid="157708" grpId="0" animBg="1"/>
      <p:bldP spid="157709" grpId="0" animBg="1"/>
      <p:bldP spid="157710" grpId="0" animBg="1"/>
      <p:bldP spid="1577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img (7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1740" y="3711577"/>
            <a:ext cx="3907790" cy="28886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2285" y="2530475"/>
            <a:ext cx="4378960" cy="151426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0221DE"/>
                </a:solidFill>
              </a:rPr>
              <a:t>分布：</a:t>
            </a:r>
            <a:endParaRPr lang="zh-CN" sz="2800"/>
          </a:p>
          <a:p>
            <a:pPr>
              <a:lnSpc>
                <a:spcPct val="110000"/>
              </a:lnSpc>
            </a:pPr>
            <a:r>
              <a:rPr lang="zh-CN" sz="2800"/>
              <a:t>   中南半岛南部</a:t>
            </a:r>
            <a:r>
              <a:rPr lang="zh-CN" sz="2800" b="1">
                <a:solidFill>
                  <a:srgbClr val="FF0000"/>
                </a:solidFill>
              </a:rPr>
              <a:t>：冲积平原</a:t>
            </a:r>
            <a:endParaRPr lang="zh-CN" sz="2800"/>
          </a:p>
          <a:p>
            <a:pPr>
              <a:lnSpc>
                <a:spcPct val="110000"/>
              </a:lnSpc>
            </a:pPr>
            <a:r>
              <a:rPr lang="zh-CN" sz="2800"/>
              <a:t>   马来群岛</a:t>
            </a:r>
            <a:r>
              <a:rPr lang="zh-CN" sz="2800" b="1">
                <a:solidFill>
                  <a:srgbClr val="FF0000"/>
                </a:solidFill>
              </a:rPr>
              <a:t>：沿海平原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9401" y="979171"/>
            <a:ext cx="213296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、农业</a:t>
            </a:r>
            <a:endParaRPr lang="zh-CN" altLang="en-US" sz="28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pic>
        <p:nvPicPr>
          <p:cNvPr id="6" name="图片 5" descr="季风水田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1740" y="1260010"/>
            <a:ext cx="3907790" cy="2416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8598" y="1766253"/>
            <a:ext cx="4826316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800" b="1" dirty="0">
                <a:solidFill>
                  <a:srgbClr val="FF0000"/>
                </a:solidFill>
                <a:effectLst/>
              </a:rPr>
              <a:t>季风水田</a:t>
            </a:r>
            <a:r>
              <a:rPr lang="zh-CN" altLang="en-US" sz="2800" b="1" dirty="0" smtClean="0">
                <a:solidFill>
                  <a:srgbClr val="FF0000"/>
                </a:solidFill>
                <a:effectLst/>
              </a:rPr>
              <a:t>农业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（水稻种植业）</a:t>
            </a:r>
            <a:r>
              <a:rPr lang="zh-CN" altLang="en-US" sz="2800" b="1" dirty="0" smtClean="0">
                <a:solidFill>
                  <a:srgbClr val="FF0000"/>
                </a:solidFill>
                <a:effectLst/>
              </a:rPr>
              <a:t>：</a:t>
            </a:r>
            <a:endParaRPr lang="zh-CN" altLang="en-US" sz="28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2285" y="4140033"/>
            <a:ext cx="4378960" cy="2462213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 dirty="0">
                <a:solidFill>
                  <a:srgbClr val="0221DE"/>
                </a:solidFill>
              </a:rPr>
              <a:t>区位条件：</a:t>
            </a:r>
            <a:endParaRPr lang="zh-CN" sz="2800" b="1" dirty="0"/>
          </a:p>
          <a:p>
            <a:pPr>
              <a:lnSpc>
                <a:spcPct val="110000"/>
              </a:lnSpc>
            </a:pPr>
            <a:r>
              <a:rPr lang="zh-CN" sz="2800" b="1" dirty="0"/>
              <a:t>   </a:t>
            </a:r>
            <a:r>
              <a:rPr lang="zh-CN" sz="2800" b="1" dirty="0">
                <a:latin typeface="Calibri" panose="020F0502020204030204" charset="0"/>
              </a:rPr>
              <a:t>①热带，光、热、水充沛</a:t>
            </a: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Calibri" panose="020F0502020204030204" charset="0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Calibri" panose="020F0502020204030204" charset="0"/>
              </a:rPr>
              <a:t>  </a:t>
            </a:r>
            <a:r>
              <a:rPr lang="zh-CN" altLang="en-US" sz="2800" b="1" dirty="0">
                <a:solidFill>
                  <a:schemeClr val="tx1"/>
                </a:solidFill>
                <a:latin typeface="Calibri" panose="020F0502020204030204" charset="0"/>
              </a:rPr>
              <a:t>②火山灰土壤肥沃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Calibri" panose="020F0502020204030204" charset="0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Calibri" panose="020F0502020204030204" charset="0"/>
              </a:rPr>
              <a:t>③人口稠密，劳动力丰富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Calibri" panose="020F0502020204030204" charset="0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Calibri" panose="020F0502020204030204" charset="0"/>
              </a:rPr>
              <a:t>④消费市场广阔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31742" y="3711576"/>
            <a:ext cx="3907155" cy="28931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800" b="1" dirty="0">
                <a:solidFill>
                  <a:srgbClr val="0221DE"/>
                </a:solidFill>
              </a:rPr>
              <a:t>生产特点：</a:t>
            </a:r>
            <a:endParaRPr lang="zh-CN" sz="2800" b="1" dirty="0"/>
          </a:p>
          <a:p>
            <a:pPr>
              <a:lnSpc>
                <a:spcPct val="130000"/>
              </a:lnSpc>
            </a:pPr>
            <a:r>
              <a:rPr lang="zh-CN" sz="2800" b="1" dirty="0">
                <a:latin typeface="Calibri" panose="020F0502020204030204" charset="0"/>
              </a:rPr>
              <a:t>①</a:t>
            </a:r>
            <a:r>
              <a:rPr lang="zh-CN" sz="2800" b="1" dirty="0">
                <a:solidFill>
                  <a:srgbClr val="FF0000"/>
                </a:solidFill>
                <a:latin typeface="Calibri" panose="020F0502020204030204" charset="0"/>
              </a:rPr>
              <a:t>小农经营</a:t>
            </a:r>
            <a:r>
              <a:rPr lang="zh-CN" sz="2000" b="1" dirty="0">
                <a:latin typeface="Calibri" panose="020F0502020204030204" charset="0"/>
              </a:rPr>
              <a:t>，</a:t>
            </a:r>
            <a:r>
              <a:rPr lang="zh-CN" sz="2800" b="1" dirty="0">
                <a:solidFill>
                  <a:srgbClr val="FF0000"/>
                </a:solidFill>
                <a:latin typeface="Calibri" panose="020F0502020204030204" charset="0"/>
              </a:rPr>
              <a:t>自给自足</a:t>
            </a:r>
            <a:endParaRPr lang="zh-CN" sz="2800" b="1" dirty="0">
              <a:latin typeface="Calibri" panose="020F05020202040302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Calibri" panose="020F0502020204030204" charset="0"/>
              </a:rPr>
              <a:t>②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</a:rPr>
              <a:t>科技水平、机械化水平低</a:t>
            </a:r>
            <a:endParaRPr lang="zh-CN" altLang="en-US" sz="2800" b="1" dirty="0">
              <a:solidFill>
                <a:schemeClr val="tx1"/>
              </a:solidFill>
              <a:latin typeface="Calibri" panose="020F05020202040302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Calibri" panose="020F0502020204030204" charset="0"/>
              </a:rPr>
              <a:t>③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</a:rPr>
              <a:t>旱涝灾害多</a:t>
            </a:r>
            <a:r>
              <a:rPr lang="zh-CN" altLang="en-US" sz="2400" b="1" dirty="0">
                <a:solidFill>
                  <a:schemeClr val="tx1"/>
                </a:solidFill>
                <a:latin typeface="Calibri" panose="020F0502020204030204" charset="0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</a:rPr>
              <a:t>水利工程量大</a:t>
            </a:r>
          </a:p>
        </p:txBody>
      </p:sp>
      <p:pic>
        <p:nvPicPr>
          <p:cNvPr id="12" name="图片 11" descr="东南亚地形"/>
          <p:cNvPicPr>
            <a:picLocks noChangeAspect="1"/>
          </p:cNvPicPr>
          <p:nvPr/>
        </p:nvPicPr>
        <p:blipFill>
          <a:blip r:embed="rId4" cstate="print"/>
          <a:srcRect r="24111"/>
          <a:stretch>
            <a:fillRect/>
          </a:stretch>
        </p:blipFill>
        <p:spPr>
          <a:xfrm>
            <a:off x="4957764" y="1114425"/>
            <a:ext cx="4186236" cy="267176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" grpId="0" bldLvl="0" animBg="1"/>
      <p:bldP spid="11" grpId="0" bldLvl="0" animBg="1"/>
      <p:bldP spid="1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2" descr="yindu nixiya  dulijinianbe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"/>
            <a:ext cx="7202488" cy="540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2484438" y="5589588"/>
            <a:ext cx="467995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kumimoji="0" lang="zh-CN" altLang="en-US" sz="28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印度尼西亚的独立纪念碑</a:t>
            </a:r>
          </a:p>
        </p:txBody>
      </p:sp>
    </p:spTree>
    <p:extLst>
      <p:ext uri="{BB962C8B-B14F-4D97-AF65-F5344CB8AC3E}">
        <p14:creationId xmlns:p14="http://schemas.microsoft.com/office/powerpoint/2010/main" val="659725889"/>
      </p:ext>
    </p:extLst>
  </p:cSld>
  <p:clrMapOvr>
    <a:masterClrMapping/>
  </p:clrMapOvr>
  <p:transition spd="med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93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9401" y="979171"/>
            <a:ext cx="213296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、农业</a:t>
            </a:r>
            <a:endParaRPr lang="zh-CN" altLang="en-US" sz="28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60005" y="1836014"/>
            <a:ext cx="3862705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>
                <a:solidFill>
                  <a:srgbClr val="FF0000"/>
                </a:solidFill>
                <a:effectLst/>
              </a:rPr>
              <a:t>热带种植园农业：</a:t>
            </a:r>
          </a:p>
        </p:txBody>
      </p:sp>
      <p:pic>
        <p:nvPicPr>
          <p:cNvPr id="4" name="图片 3" descr="热带种植园农业"/>
          <p:cNvPicPr>
            <a:picLocks noChangeAspect="1"/>
          </p:cNvPicPr>
          <p:nvPr/>
        </p:nvPicPr>
        <p:blipFill>
          <a:blip r:embed="rId2" cstate="print"/>
          <a:srcRect t="2175"/>
          <a:stretch>
            <a:fillRect/>
          </a:stretch>
        </p:blipFill>
        <p:spPr>
          <a:xfrm>
            <a:off x="5031742" y="1134745"/>
            <a:ext cx="3907155" cy="2626995"/>
          </a:xfrm>
          <a:prstGeom prst="rect">
            <a:avLst/>
          </a:prstGeom>
        </p:spPr>
      </p:pic>
      <p:pic>
        <p:nvPicPr>
          <p:cNvPr id="5" name="图片 4" descr="多大的的点点滴滴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1742" y="3853180"/>
            <a:ext cx="3907155" cy="27978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5137" y="2550550"/>
            <a:ext cx="4477385" cy="121264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800" b="1" dirty="0"/>
              <a:t>热带经济作物</a:t>
            </a:r>
            <a:r>
              <a:rPr lang="zh-CN" sz="2400" b="1" dirty="0"/>
              <a:t>：</a:t>
            </a:r>
            <a:r>
              <a:rPr lang="zh-CN" sz="2800" dirty="0"/>
              <a:t>橡胶</a:t>
            </a:r>
            <a:r>
              <a:rPr lang="zh-CN" sz="2400" dirty="0"/>
              <a:t>、</a:t>
            </a:r>
            <a:r>
              <a:rPr lang="zh-CN" sz="2800" dirty="0"/>
              <a:t>油棕</a:t>
            </a:r>
            <a:r>
              <a:rPr lang="zh-CN" sz="2400" dirty="0"/>
              <a:t>、</a:t>
            </a:r>
            <a:r>
              <a:rPr lang="zh-CN" sz="2800" dirty="0"/>
              <a:t>剑麻</a:t>
            </a:r>
            <a:r>
              <a:rPr lang="zh-CN" sz="2400" dirty="0"/>
              <a:t>、</a:t>
            </a:r>
            <a:r>
              <a:rPr lang="zh-CN" sz="2800" dirty="0"/>
              <a:t>金鸡纳</a:t>
            </a:r>
            <a:r>
              <a:rPr lang="zh-CN" sz="2400" dirty="0"/>
              <a:t>、</a:t>
            </a:r>
            <a:r>
              <a:rPr lang="zh-CN" sz="2800" dirty="0"/>
              <a:t>热带水果等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5770" y="3853181"/>
            <a:ext cx="4476750" cy="2806922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dirty="0">
                <a:solidFill>
                  <a:srgbClr val="0221DE"/>
                </a:solidFill>
              </a:rPr>
              <a:t>生产特点：</a:t>
            </a:r>
            <a:endParaRPr lang="zh-CN" sz="2800" b="1" dirty="0"/>
          </a:p>
          <a:p>
            <a:pPr>
              <a:lnSpc>
                <a:spcPct val="120000"/>
              </a:lnSpc>
            </a:pPr>
            <a:r>
              <a:rPr lang="zh-CN" sz="2800" b="1" dirty="0">
                <a:latin typeface="Calibri" panose="020F0502020204030204" charset="0"/>
              </a:rPr>
              <a:t>①</a:t>
            </a:r>
            <a:r>
              <a:rPr lang="zh-CN" sz="2800" b="1" dirty="0">
                <a:solidFill>
                  <a:srgbClr val="FF0000"/>
                </a:solidFill>
                <a:latin typeface="Calibri" panose="020F0502020204030204" charset="0"/>
              </a:rPr>
              <a:t>集约化</a:t>
            </a:r>
            <a:r>
              <a:rPr lang="zh-CN" sz="2400" b="1" dirty="0">
                <a:latin typeface="Calibri" panose="020F0502020204030204" charset="0"/>
              </a:rPr>
              <a:t>、</a:t>
            </a:r>
            <a:r>
              <a:rPr lang="zh-CN" sz="2800" b="1" dirty="0">
                <a:solidFill>
                  <a:srgbClr val="FF0000"/>
                </a:solidFill>
                <a:latin typeface="Calibri" panose="020F0502020204030204" charset="0"/>
              </a:rPr>
              <a:t>专门化</a:t>
            </a:r>
            <a:r>
              <a:rPr lang="zh-CN" sz="2400" b="1" dirty="0">
                <a:latin typeface="Calibri" panose="020F0502020204030204" charset="0"/>
              </a:rPr>
              <a:t>、</a:t>
            </a:r>
            <a:r>
              <a:rPr lang="zh-CN" sz="2800" b="1" dirty="0">
                <a:latin typeface="Calibri" panose="020F0502020204030204" charset="0"/>
              </a:rPr>
              <a:t>规模大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Calibri" panose="020F0502020204030204" charset="0"/>
              </a:rPr>
              <a:t>②单产高、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</a:rPr>
              <a:t>商品率高</a:t>
            </a:r>
            <a:endParaRPr lang="zh-CN" altLang="en-US" sz="2800" b="1" dirty="0">
              <a:solidFill>
                <a:schemeClr val="tx1"/>
              </a:solidFill>
              <a:latin typeface="Calibri" panose="020F05020202040302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Calibri" panose="020F0502020204030204" charset="0"/>
              </a:rPr>
              <a:t>③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</a:rPr>
              <a:t>投入劳动力多</a:t>
            </a:r>
            <a:endParaRPr lang="zh-CN" altLang="en-US" sz="2800" b="1" dirty="0">
              <a:solidFill>
                <a:schemeClr val="tx1"/>
              </a:solidFill>
              <a:latin typeface="Calibri" panose="020F05020202040302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Calibri" panose="020F0502020204030204" charset="0"/>
              </a:rPr>
              <a:t>④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</a:rPr>
              <a:t>科技、机械化水平不高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31742" y="3853181"/>
            <a:ext cx="3907155" cy="2800767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sz="2800" b="1">
                <a:solidFill>
                  <a:srgbClr val="0221DE"/>
                </a:solidFill>
              </a:rPr>
              <a:t>面临的问题：</a:t>
            </a:r>
            <a:endParaRPr lang="zh-CN" sz="2800" b="1"/>
          </a:p>
          <a:p>
            <a:pPr>
              <a:lnSpc>
                <a:spcPct val="130000"/>
              </a:lnSpc>
            </a:pPr>
            <a:r>
              <a:rPr lang="zh-CN" sz="2800" b="1">
                <a:latin typeface="Calibri" panose="020F0502020204030204" charset="0"/>
              </a:rPr>
              <a:t>①</a:t>
            </a:r>
            <a:r>
              <a:rPr lang="zh-CN" sz="2800" b="1">
                <a:solidFill>
                  <a:srgbClr val="FF0000"/>
                </a:solidFill>
                <a:latin typeface="Calibri" panose="020F0502020204030204" charset="0"/>
              </a:rPr>
              <a:t>种植结构单一</a:t>
            </a:r>
            <a:endParaRPr lang="zh-CN" sz="2800" b="1">
              <a:latin typeface="Calibri" panose="020F05020202040302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800" b="1">
                <a:solidFill>
                  <a:schemeClr val="tx1"/>
                </a:solidFill>
                <a:latin typeface="Calibri" panose="020F0502020204030204" charset="0"/>
              </a:rPr>
              <a:t>②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</a:rPr>
              <a:t>出口初级产品为主</a:t>
            </a:r>
            <a:endParaRPr lang="zh-CN" altLang="en-US" sz="2800" b="1">
              <a:solidFill>
                <a:schemeClr val="tx1"/>
              </a:solidFill>
              <a:latin typeface="Calibri" panose="020F050202020403020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latin typeface="Calibri" panose="020F0502020204030204" charset="0"/>
              </a:rPr>
              <a:t>③</a:t>
            </a:r>
            <a:r>
              <a:rPr lang="zh-CN" altLang="en-US" sz="2400" b="1">
                <a:latin typeface="Calibri" panose="020F0502020204030204" charset="0"/>
              </a:rPr>
              <a:t>生产、销售多</a:t>
            </a:r>
            <a:r>
              <a:rPr lang="zh-CN" altLang="en-US" sz="2400" b="1">
                <a:solidFill>
                  <a:srgbClr val="FF0000"/>
                </a:solidFill>
                <a:latin typeface="Calibri" panose="020F0502020204030204" charset="0"/>
              </a:rPr>
              <a:t>受发达国家市场和资本控制</a:t>
            </a:r>
            <a:r>
              <a:rPr lang="zh-CN" altLang="en-US" sz="2400" b="1">
                <a:latin typeface="Calibri" panose="020F0502020204030204" charset="0"/>
              </a:rPr>
              <a:t>，在国际贸易中处于不利地位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2" grpId="0" bldLvl="0" animBg="1"/>
      <p:bldP spid="1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161925" y="458788"/>
            <a:ext cx="8820150" cy="13922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2800">
                <a:latin typeface="宋体" pitchFamily="2" charset="-122"/>
              </a:rPr>
              <a:t>材料一  咖啡是世界上重要的饮料之一，咖啡是热带作物</a:t>
            </a:r>
            <a:r>
              <a:rPr lang="en-US" altLang="zh-CN" sz="2800">
                <a:latin typeface="宋体" pitchFamily="2" charset="-122"/>
              </a:rPr>
              <a:t>,</a:t>
            </a:r>
            <a:r>
              <a:rPr lang="zh-CN" altLang="en-US" sz="2800">
                <a:latin typeface="宋体" pitchFamily="2" charset="-122"/>
              </a:rPr>
              <a:t>喜湿喜热，不耐涝。该岛盛产咖啡，主要出口英国等欧洲国家。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319713" y="2079625"/>
            <a:ext cx="3824287" cy="4025900"/>
            <a:chOff x="5993" y="8997"/>
            <a:chExt cx="4260" cy="4433"/>
          </a:xfrm>
        </p:grpSpPr>
        <p:pic>
          <p:nvPicPr>
            <p:cNvPr id="63504" name="Picture 4" descr="QQ图片2014091420201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93" y="8997"/>
              <a:ext cx="4260" cy="3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505" name="Text Box 5"/>
            <p:cNvSpPr txBox="1">
              <a:spLocks noChangeArrowheads="1"/>
            </p:cNvSpPr>
            <p:nvPr/>
          </p:nvSpPr>
          <p:spPr bwMode="auto">
            <a:xfrm>
              <a:off x="7545" y="12715"/>
              <a:ext cx="1605" cy="715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zh-CN" altLang="en-US" sz="1000"/>
                <a:t>图</a:t>
              </a:r>
              <a:r>
                <a:rPr lang="en-US" altLang="zh-CN" sz="1000"/>
                <a:t>5</a:t>
              </a:r>
              <a:endParaRPr lang="en-US" altLang="zh-CN"/>
            </a:p>
          </p:txBody>
        </p:sp>
      </p:grp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161925" y="5049838"/>
            <a:ext cx="5219700" cy="835025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/>
              <a:t>③火山活动频繁，火山灰深厚，土壤肥沃</a:t>
            </a:r>
            <a:r>
              <a:rPr lang="zh-CN" altLang="en-US"/>
              <a:t>。</a:t>
            </a:r>
          </a:p>
        </p:txBody>
      </p:sp>
      <p:sp>
        <p:nvSpPr>
          <p:cNvPr id="63493" name="Rectangle 7"/>
          <p:cNvSpPr>
            <a:spLocks noChangeArrowheads="1"/>
          </p:cNvSpPr>
          <p:nvPr/>
        </p:nvSpPr>
        <p:spPr bwMode="auto">
          <a:xfrm>
            <a:off x="161925" y="2152650"/>
            <a:ext cx="5084763" cy="958850"/>
          </a:xfrm>
          <a:prstGeom prst="rect">
            <a:avLst/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800">
                <a:latin typeface="楷体" pitchFamily="49" charset="-122"/>
                <a:ea typeface="楷体" pitchFamily="49" charset="-122"/>
              </a:rPr>
              <a:t>分析该岛发展咖啡种植的有利自然条件。 </a:t>
            </a:r>
          </a:p>
        </p:txBody>
      </p:sp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161925" y="3384550"/>
            <a:ext cx="5292725" cy="4699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/>
              <a:t>①处于热带地区热量充足，降水丰富</a:t>
            </a:r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161925" y="4194175"/>
            <a:ext cx="5265738" cy="4699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/>
              <a:t>②山地丘陵地形，易于排水；</a:t>
            </a:r>
          </a:p>
        </p:txBody>
      </p:sp>
      <p:sp>
        <p:nvSpPr>
          <p:cNvPr id="86026" name="Oval 10"/>
          <p:cNvSpPr>
            <a:spLocks noChangeArrowheads="1"/>
          </p:cNvSpPr>
          <p:nvPr/>
        </p:nvSpPr>
        <p:spPr bwMode="auto">
          <a:xfrm>
            <a:off x="7316788" y="5319713"/>
            <a:ext cx="585787" cy="404812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27" name="Oval 11"/>
          <p:cNvSpPr>
            <a:spLocks noChangeArrowheads="1"/>
          </p:cNvSpPr>
          <p:nvPr/>
        </p:nvSpPr>
        <p:spPr bwMode="auto">
          <a:xfrm>
            <a:off x="5292725" y="2663825"/>
            <a:ext cx="585788" cy="404813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28" name="Oval 12"/>
          <p:cNvSpPr>
            <a:spLocks noChangeArrowheads="1"/>
          </p:cNvSpPr>
          <p:nvPr/>
        </p:nvSpPr>
        <p:spPr bwMode="auto">
          <a:xfrm>
            <a:off x="7704138" y="458788"/>
            <a:ext cx="1439862" cy="4953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29" name="Oval 13"/>
          <p:cNvSpPr>
            <a:spLocks noChangeArrowheads="1"/>
          </p:cNvSpPr>
          <p:nvPr/>
        </p:nvSpPr>
        <p:spPr bwMode="auto">
          <a:xfrm>
            <a:off x="701675" y="954088"/>
            <a:ext cx="1620838" cy="404812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30" name="Oval 14"/>
          <p:cNvSpPr>
            <a:spLocks noChangeArrowheads="1"/>
          </p:cNvSpPr>
          <p:nvPr/>
        </p:nvSpPr>
        <p:spPr bwMode="auto">
          <a:xfrm>
            <a:off x="2636838" y="954088"/>
            <a:ext cx="1079500" cy="45085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31" name="Oval 15"/>
          <p:cNvSpPr>
            <a:spLocks noChangeArrowheads="1"/>
          </p:cNvSpPr>
          <p:nvPr/>
        </p:nvSpPr>
        <p:spPr bwMode="auto">
          <a:xfrm>
            <a:off x="6327775" y="5364163"/>
            <a:ext cx="585788" cy="404812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32" name="Oval 16"/>
          <p:cNvSpPr>
            <a:spLocks noChangeArrowheads="1"/>
          </p:cNvSpPr>
          <p:nvPr/>
        </p:nvSpPr>
        <p:spPr bwMode="auto">
          <a:xfrm>
            <a:off x="5202238" y="4419600"/>
            <a:ext cx="585787" cy="404813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33" name="Oval 17"/>
          <p:cNvSpPr>
            <a:spLocks noChangeArrowheads="1"/>
          </p:cNvSpPr>
          <p:nvPr/>
        </p:nvSpPr>
        <p:spPr bwMode="auto">
          <a:xfrm>
            <a:off x="5427663" y="4914900"/>
            <a:ext cx="989012" cy="584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860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2" grpId="0" animBg="1"/>
      <p:bldP spid="86024" grpId="0" animBg="1"/>
      <p:bldP spid="86025" grpId="0" animBg="1"/>
      <p:bldP spid="86026" grpId="0" animBg="1"/>
      <p:bldP spid="86027" grpId="0" animBg="1"/>
      <p:bldP spid="86028" grpId="0" animBg="1"/>
      <p:bldP spid="86029" grpId="0" animBg="1"/>
      <p:bldP spid="86030" grpId="0" animBg="1"/>
      <p:bldP spid="86031" grpId="0" animBg="1"/>
      <p:bldP spid="86032" grpId="0" animBg="1"/>
      <p:bldP spid="86033" grpId="0" animBg="1"/>
      <p:bldP spid="86033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4652" y="894080"/>
            <a:ext cx="213296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、工业</a:t>
            </a:r>
            <a:endParaRPr lang="zh-CN" altLang="en-US" sz="28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4650" y="1584013"/>
            <a:ext cx="8564880" cy="2677656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/>
              <a:t>    </a:t>
            </a:r>
            <a:r>
              <a:rPr lang="zh-CN" sz="2400"/>
              <a:t>东南亚人口稠密，利用</a:t>
            </a:r>
            <a:r>
              <a:rPr lang="zh-CN" sz="2400" b="1">
                <a:solidFill>
                  <a:srgbClr val="FF0000"/>
                </a:solidFill>
              </a:rPr>
              <a:t>廉价劳动力</a:t>
            </a:r>
            <a:r>
              <a:rPr lang="zh-CN" sz="2400"/>
              <a:t>，承接了发达国家的产业转移，从事服装、玩具、电子装配</a:t>
            </a:r>
            <a:r>
              <a:rPr lang="zh-CN" sz="2400" b="1">
                <a:solidFill>
                  <a:srgbClr val="FF0000"/>
                </a:solidFill>
                <a:sym typeface="+mn-ea"/>
              </a:rPr>
              <a:t>（劳动密集型）</a:t>
            </a:r>
            <a:r>
              <a:rPr lang="zh-CN" sz="2400"/>
              <a:t>等生产。马来西亚盛产</a:t>
            </a:r>
            <a:r>
              <a:rPr lang="zh-CN" sz="2400">
                <a:solidFill>
                  <a:schemeClr val="tx1"/>
                </a:solidFill>
              </a:rPr>
              <a:t>橡胶和锡</a:t>
            </a:r>
            <a:r>
              <a:rPr lang="zh-CN" sz="2400"/>
              <a:t>，以此为原料形成了著名的胶锡工业地带，印尼、文莱有丰富的石油资源，有一定的</a:t>
            </a:r>
            <a:r>
              <a:rPr lang="zh-CN" sz="2400">
                <a:solidFill>
                  <a:schemeClr val="tx1"/>
                </a:solidFill>
              </a:rPr>
              <a:t>石油加工</a:t>
            </a:r>
            <a:r>
              <a:rPr lang="zh-CN" sz="2400"/>
              <a:t>能力。</a:t>
            </a:r>
            <a:r>
              <a:rPr lang="zh-CN" sz="2400">
                <a:sym typeface="+mn-ea"/>
              </a:rPr>
              <a:t>但东南亚</a:t>
            </a:r>
            <a:r>
              <a:rPr lang="zh-CN" sz="2400" b="1">
                <a:solidFill>
                  <a:srgbClr val="FF0000"/>
                </a:solidFill>
                <a:sym typeface="+mn-ea"/>
              </a:rPr>
              <a:t>科技实力落后</a:t>
            </a:r>
            <a:r>
              <a:rPr lang="zh-CN" sz="2400">
                <a:sym typeface="+mn-ea"/>
              </a:rPr>
              <a:t>，仍以</a:t>
            </a:r>
            <a:r>
              <a:rPr lang="zh-CN" sz="2400" b="1">
                <a:solidFill>
                  <a:srgbClr val="FF0000"/>
                </a:solidFill>
                <a:sym typeface="+mn-ea"/>
              </a:rPr>
              <a:t>出口初级产品</a:t>
            </a:r>
            <a:r>
              <a:rPr lang="zh-CN" sz="2400">
                <a:sym typeface="+mn-ea"/>
              </a:rPr>
              <a:t>为主，附加值低。</a:t>
            </a:r>
            <a:endParaRPr lang="zh-CN" sz="2400"/>
          </a:p>
        </p:txBody>
      </p:sp>
      <p:pic>
        <p:nvPicPr>
          <p:cNvPr id="3" name="图片 2" descr="timg (8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652" y="4319906"/>
            <a:ext cx="2900045" cy="2497455"/>
          </a:xfrm>
          <a:prstGeom prst="rect">
            <a:avLst/>
          </a:prstGeom>
        </p:spPr>
      </p:pic>
      <p:pic>
        <p:nvPicPr>
          <p:cNvPr id="6" name="图片 5" descr="15077275997650217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2026" y="4319906"/>
            <a:ext cx="3093085" cy="2497455"/>
          </a:xfrm>
          <a:prstGeom prst="rect">
            <a:avLst/>
          </a:prstGeom>
        </p:spPr>
      </p:pic>
      <p:pic>
        <p:nvPicPr>
          <p:cNvPr id="2" name="图片 1" descr="2788307-ebd5d20a93b40a9c.web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8047" y="4319906"/>
            <a:ext cx="2528570" cy="2496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 (13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34" y="4211955"/>
            <a:ext cx="4187190" cy="2580640"/>
          </a:xfrm>
          <a:prstGeom prst="rect">
            <a:avLst/>
          </a:prstGeom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timg (21)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6295" y="4211321"/>
            <a:ext cx="4184650" cy="2581275"/>
          </a:xfrm>
          <a:prstGeom prst="rect">
            <a:avLst/>
          </a:prstGeom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timg (18)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005" y="4211321"/>
            <a:ext cx="4189095" cy="2581275"/>
          </a:xfrm>
          <a:prstGeom prst="rect">
            <a:avLst/>
          </a:prstGeom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一、东南亚概述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9402" y="900007"/>
            <a:ext cx="445071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4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、迅速发展的旅游业</a:t>
            </a:r>
            <a:endParaRPr lang="zh-CN" altLang="en-US" sz="28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pic>
        <p:nvPicPr>
          <p:cNvPr id="2" name="图片 1" descr="timg (9)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2003" y="1692275"/>
            <a:ext cx="4189730" cy="2489200"/>
          </a:xfrm>
          <a:prstGeom prst="rect">
            <a:avLst/>
          </a:prstGeom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 descr="timg (17)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4034" y="1692275"/>
            <a:ext cx="4187190" cy="2489200"/>
          </a:xfrm>
          <a:prstGeom prst="rect">
            <a:avLst/>
          </a:prstGeom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timg (20)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6297" y="1692911"/>
            <a:ext cx="4189095" cy="2489200"/>
          </a:xfrm>
          <a:prstGeom prst="rect">
            <a:avLst/>
          </a:prstGeom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timg (23)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1802" y="4211956"/>
            <a:ext cx="4189095" cy="2580005"/>
          </a:xfrm>
          <a:prstGeom prst="rect">
            <a:avLst/>
          </a:prstGeom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timg (24)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1802" y="1692911"/>
            <a:ext cx="4185285" cy="2489200"/>
          </a:xfrm>
          <a:prstGeom prst="rect">
            <a:avLst/>
          </a:prstGeom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" y="-4445"/>
            <a:ext cx="9173845" cy="68656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271146"/>
            <a:ext cx="460883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           </a:t>
            </a:r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新加坡</a:t>
            </a:r>
          </a:p>
        </p:txBody>
      </p:sp>
      <p:pic>
        <p:nvPicPr>
          <p:cNvPr id="2" name="图片 1" descr="timg (1)_副本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670" y="541657"/>
            <a:ext cx="875030" cy="657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 (9)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6757" y="3456026"/>
            <a:ext cx="4496435" cy="3096895"/>
          </a:xfrm>
          <a:prstGeom prst="rect">
            <a:avLst/>
          </a:prstGeom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二、新加坡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（花园城市）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</a:rPr>
              <a:t> 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798947" y="72002"/>
            <a:ext cx="203009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092967" y="135890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概 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6050" y="1116009"/>
            <a:ext cx="8867140" cy="225908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新加坡位于马来半岛南部，毗邻马六甲海峡东口，地理位置优越，面积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682km²,</a:t>
            </a:r>
            <a:r>
              <a:rPr 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约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400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万人口，其中华人占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3/4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，是一个</a:t>
            </a:r>
            <a:r>
              <a:rPr lang="zh-CN" altLang="en-US" sz="32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地狭人稠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的城市岛国，全球著名的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花园城市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32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7" name="图片 16" descr="timg (3)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050" y="3456025"/>
            <a:ext cx="4356032" cy="3097352"/>
          </a:xfrm>
          <a:prstGeom prst="rect">
            <a:avLst/>
          </a:prstGeom>
        </p:spPr>
      </p:pic>
      <p:pic>
        <p:nvPicPr>
          <p:cNvPr id="8" name="Picture 9" descr="2f9cbdcca515064200e9280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50127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二、新加坡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（花园城市）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2587" y="1008007"/>
            <a:ext cx="2167255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 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、港口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2586" y="1764014"/>
            <a:ext cx="5290185" cy="341016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新加坡港：</a:t>
            </a:r>
            <a:r>
              <a:rPr 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位于马六甲海峡东口，地处国际重要航道上，地理位置优越，东南亚中心，腹地广阔。港口为天然良港，</a:t>
            </a:r>
            <a:r>
              <a:rPr lang="zh-CN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港阔水深、风平浪静</a:t>
            </a:r>
            <a:r>
              <a:rPr lang="zh-CN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（赤道无风带</a:t>
            </a:r>
            <a:r>
              <a:rPr lang="zh-CN" sz="24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4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zh-CN" sz="28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是马六甲海峡沿岸最大的港口（世界第三大港）</a:t>
            </a:r>
            <a:r>
              <a:rPr lang="zh-CN" sz="28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2585" y="5150419"/>
            <a:ext cx="2166620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 2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、自然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2586" y="5815983"/>
            <a:ext cx="5290185" cy="10402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属</a:t>
            </a:r>
            <a:r>
              <a:rPr lang="zh-CN" sz="28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热带雨林气候</a:t>
            </a:r>
            <a:r>
              <a:rPr 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，地形较平缓，</a:t>
            </a:r>
            <a:r>
              <a:rPr lang="zh-CN" sz="28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领土狭小、资源匮乏</a:t>
            </a:r>
            <a:r>
              <a:rPr 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（淡水资源）</a:t>
            </a:r>
            <a:endParaRPr lang="zh-CN" altLang="en-US" sz="2800" b="1" dirty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2" name="图片 11" descr="20170828054112_a4aad56322a4104a347834621c8f82d8_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4530" y="4364355"/>
            <a:ext cx="3175000" cy="2321560"/>
          </a:xfrm>
          <a:prstGeom prst="rect">
            <a:avLst/>
          </a:prstGeom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IMG_418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4532" y="1764032"/>
            <a:ext cx="3174365" cy="2460625"/>
          </a:xfrm>
          <a:prstGeom prst="rect">
            <a:avLst/>
          </a:prstGeom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9" descr="2f9cbdcca515064200e928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50127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4" grpId="0" bldLvl="0" animBg="1"/>
      <p:bldP spid="7" grpId="0" bldLvl="0" animBg="1"/>
      <p:bldP spid="9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二、新加坡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（花园城市）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1315" y="2571116"/>
            <a:ext cx="3395980" cy="508409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effectLst/>
                <a:latin typeface="+mn-ea"/>
                <a:cs typeface="+mn-ea"/>
              </a:rPr>
              <a:t>发</a:t>
            </a:r>
            <a:r>
              <a:rPr lang="zh-CN" sz="2800" dirty="0">
                <a:solidFill>
                  <a:schemeClr val="tx1"/>
                </a:solidFill>
                <a:effectLst/>
                <a:latin typeface="+mn-ea"/>
                <a:cs typeface="+mn-ea"/>
              </a:rPr>
              <a:t>展经济的条件：</a:t>
            </a:r>
            <a:endParaRPr lang="zh-CN" sz="2800" dirty="0">
              <a:solidFill>
                <a:schemeClr val="tx1"/>
              </a:solidFill>
              <a:effectLst/>
              <a:latin typeface="+mn-ea"/>
              <a:cs typeface="楷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4268" y="3171965"/>
            <a:ext cx="8199755" cy="14646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①利用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+mn-ea"/>
              </a:rPr>
              <a:t>优越的地理位置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+mn-ea"/>
              </a:rPr>
              <a:t>优良港口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发展转口贸易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charset="0"/>
                <a:cs typeface="+mn-ea"/>
              </a:rPr>
              <a:t>②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政策开放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charset="0"/>
                <a:cs typeface="+mn-ea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吸引外资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引进技术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charset="0"/>
                <a:cs typeface="+mn-ea"/>
              </a:rPr>
              <a:t>，迅速</a:t>
            </a:r>
            <a:r>
              <a:rPr lang="zh-CN" altLang="en-US" sz="2400" dirty="0" smtClean="0">
                <a:solidFill>
                  <a:schemeClr val="tx1"/>
                </a:solidFill>
                <a:latin typeface="Calibri" panose="020F0502020204030204" charset="0"/>
                <a:cs typeface="+mn-ea"/>
              </a:rPr>
              <a:t>发展工业</a:t>
            </a:r>
            <a:endParaRPr lang="zh-CN" altLang="en-US" sz="2400" dirty="0">
              <a:solidFill>
                <a:schemeClr val="tx1"/>
              </a:solidFill>
              <a:latin typeface="Calibri" panose="020F0502020204030204" charset="0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charset="0"/>
                <a:cs typeface="+mn-ea"/>
              </a:rPr>
              <a:t>③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风光优美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charset="0"/>
                <a:cs typeface="+mn-ea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交通便利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charset="0"/>
                <a:cs typeface="+mn-ea"/>
              </a:rPr>
              <a:t>、服务周到，发展旅游业。</a:t>
            </a:r>
            <a:r>
              <a:rPr lang="zh-CN" altLang="en-US" sz="2400" dirty="0">
                <a:latin typeface="+mn-ea"/>
                <a:cs typeface="+mn-ea"/>
              </a:rPr>
              <a:t>   </a:t>
            </a:r>
            <a:endParaRPr lang="zh-CN" altLang="en-US" sz="2400" b="1" u="sng" dirty="0"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345" y="1236981"/>
            <a:ext cx="8524240" cy="126149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新加坡是较发达的国家，经济以</a:t>
            </a:r>
            <a:r>
              <a:rPr lang="zh-CN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加工外贸</a:t>
            </a:r>
            <a:r>
              <a:rPr 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为主。工业部门主要有</a:t>
            </a:r>
            <a:r>
              <a:rPr lang="zh-CN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炼油和造船、海上钻井平台制造、电子电器</a:t>
            </a:r>
            <a:r>
              <a:rPr lang="zh-CN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；</a:t>
            </a:r>
            <a:r>
              <a:rPr lang="zh-CN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服务业、旅游业</a:t>
            </a:r>
            <a:r>
              <a:rPr lang="zh-CN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发达，是全球的金融中心之一。</a:t>
            </a: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9981" y="4838383"/>
            <a:ext cx="1792478" cy="472309"/>
          </a:xfrm>
          <a:prstGeom prst="rect">
            <a:avLst/>
          </a:prstGeom>
          <a:gradFill>
            <a:gsLst>
              <a:gs pos="100000">
                <a:srgbClr val="41FB33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/>
              <a:t> </a:t>
            </a:r>
            <a:r>
              <a:rPr lang="zh-CN" altLang="en-US" sz="2400" dirty="0">
                <a:solidFill>
                  <a:srgbClr val="0221D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不利条件</a:t>
            </a:r>
            <a:r>
              <a:rPr lang="zh-CN" altLang="en-US" sz="2400" dirty="0">
                <a:solidFill>
                  <a:srgbClr val="0221DE"/>
                </a:solidFill>
              </a:rPr>
              <a:t>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47900" y="4844416"/>
            <a:ext cx="6035040" cy="13111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 smtClean="0">
                <a:latin typeface="+mn-ea"/>
                <a:cs typeface="+mn-ea"/>
              </a:rPr>
              <a:t>①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+mn-ea"/>
              </a:rPr>
              <a:t>领土狭小</a:t>
            </a:r>
            <a:r>
              <a:rPr lang="zh-CN" altLang="en-US" sz="2400" b="1" dirty="0">
                <a:latin typeface="+mn-ea"/>
                <a:cs typeface="+mn-ea"/>
              </a:rPr>
              <a:t>      </a:t>
            </a:r>
            <a:endParaRPr lang="en-US" altLang="zh-CN" sz="2400" b="1" dirty="0" smtClean="0">
              <a:latin typeface="+mn-ea"/>
              <a:cs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 smtClean="0">
                <a:latin typeface="+mn-ea"/>
                <a:cs typeface="+mn-ea"/>
              </a:rPr>
              <a:t>②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+mn-ea"/>
              </a:rPr>
              <a:t>资源贫乏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 smtClean="0">
                <a:latin typeface="+mn-ea"/>
                <a:cs typeface="+mn-ea"/>
              </a:rPr>
              <a:t>③</a:t>
            </a:r>
            <a:r>
              <a:rPr lang="zh-CN" altLang="en-US" sz="2400" b="1" dirty="0">
                <a:latin typeface="+mn-ea"/>
                <a:cs typeface="+mn-ea"/>
              </a:rPr>
              <a:t>国内市场狭小</a:t>
            </a:r>
            <a:r>
              <a:rPr lang="zh-CN" altLang="en-US" sz="2000" b="1" dirty="0">
                <a:latin typeface="+mn-ea"/>
                <a:cs typeface="+mn-ea"/>
              </a:rPr>
              <a:t>，</a:t>
            </a:r>
            <a:r>
              <a:rPr lang="zh-CN" altLang="en-US" sz="2400" b="1" dirty="0">
                <a:latin typeface="+mn-ea"/>
                <a:cs typeface="+mn-ea"/>
              </a:rPr>
              <a:t>高度依赖国际市场</a:t>
            </a:r>
            <a:endParaRPr lang="zh-CN" altLang="en-US" sz="2400" b="1" u="sng" dirty="0"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298567" y="146686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398518" y="21082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经济特征</a:t>
            </a:r>
          </a:p>
        </p:txBody>
      </p:sp>
      <p:sp>
        <p:nvSpPr>
          <p:cNvPr id="14" name="矩形 13"/>
          <p:cNvSpPr/>
          <p:nvPr/>
        </p:nvSpPr>
        <p:spPr>
          <a:xfrm>
            <a:off x="3877894" y="5330309"/>
            <a:ext cx="4908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>
                <a:ea typeface="黑体" pitchFamily="49" charset="-122"/>
              </a:rPr>
              <a:t>（矿产资源、粮食、生活用水均需要进口）</a:t>
            </a:r>
            <a:endParaRPr lang="zh-CN" altLang="zh-CN" dirty="0">
              <a:ea typeface="黑体" pitchFamily="49" charset="-122"/>
            </a:endParaRPr>
          </a:p>
        </p:txBody>
      </p:sp>
      <p:pic>
        <p:nvPicPr>
          <p:cNvPr id="15" name="Picture 9" descr="2f9cbdcca515064200e928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0127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8" grpId="0" bldLvl="0" animBg="1"/>
      <p:bldP spid="10" grpId="0" bldLvl="0" animBg="1"/>
      <p:bldP spid="11" grpId="0" bldLvl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87900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[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  <a:cs typeface="Courier New" pitchFamily="49" charset="0"/>
              </a:rPr>
              <a:t>2018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/>
                <a:ea typeface="黑体" pitchFamily="49" charset="-122"/>
                <a:cs typeface="Courier New" pitchFamily="49" charset="0"/>
              </a:rPr>
              <a:t>·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Arial" pitchFamily="34" charset="0"/>
              </a:rPr>
              <a:t>浙江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  <a:cs typeface="Courier New" pitchFamily="49" charset="0"/>
              </a:rPr>
              <a:t>4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Arial" pitchFamily="34" charset="0"/>
              </a:rPr>
              <a:t>月选考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  <a:cs typeface="Courier New" pitchFamily="49" charset="0"/>
              </a:rPr>
              <a:t>]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Times New Roman" pitchFamily="18" charset="0"/>
              </a:rPr>
              <a:t>【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Times New Roman" pitchFamily="18" charset="0"/>
              </a:rPr>
              <a:t>加试题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Times New Roman" pitchFamily="18" charset="0"/>
              </a:rPr>
              <a:t>】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阅读材料，完成下列问题。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63489" name="Picture 1" descr="C:\Users\ADMINI~1\AppData\Local\Temp\Rar$DIa0.152\18-4-18.T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1828445"/>
            <a:ext cx="4592815" cy="3598125"/>
          </a:xfrm>
          <a:prstGeom prst="rect">
            <a:avLst/>
          </a:prstGeom>
          <a:noFill/>
        </p:spPr>
      </p:pic>
      <p:sp>
        <p:nvSpPr>
          <p:cNvPr id="73729" name="Rectangle 1"/>
          <p:cNvSpPr>
            <a:spLocks noChangeArrowheads="1"/>
          </p:cNvSpPr>
          <p:nvPr/>
        </p:nvSpPr>
        <p:spPr bwMode="auto">
          <a:xfrm>
            <a:off x="304800" y="527596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  <a:cs typeface="Times New Roman" pitchFamily="18" charset="0"/>
              </a:rPr>
              <a:t>材料二　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/>
                <a:cs typeface="Times New Roman" pitchFamily="18" charset="0"/>
              </a:rPr>
              <a:t>20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/>
                <a:cs typeface="Times New Roman" pitchFamily="18" charset="0"/>
              </a:rPr>
              <a:t>世纪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/>
                <a:cs typeface="Times New Roman" pitchFamily="18" charset="0"/>
              </a:rPr>
              <a:t>60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/>
                <a:cs typeface="Times New Roman" pitchFamily="18" charset="0"/>
              </a:rPr>
              <a:t>年代以来，乙地工业园区大力发展炼油工业，出口石油制品。当前，其每天的原油加工能力相当于东南亚地区总量的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/>
                <a:cs typeface="Times New Roman" pitchFamily="18" charset="0"/>
              </a:rPr>
              <a:t>40%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楷体_GB2312"/>
                <a:cs typeface="Times New Roman" pitchFamily="18" charset="0"/>
              </a:rPr>
              <a:t>，是世界第三大炼油中心。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0" y="231335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 smtClean="0">
                <a:solidFill>
                  <a:srgbClr val="0221DE"/>
                </a:solidFill>
              </a:rPr>
              <a:t>(2)</a:t>
            </a:r>
            <a:r>
              <a:rPr lang="zh-CN" altLang="zh-CN" sz="2800" b="1" dirty="0" smtClean="0">
                <a:solidFill>
                  <a:srgbClr val="0221DE"/>
                </a:solidFill>
              </a:rPr>
              <a:t>从原料和市场角度，分析乙地所在国成为世界重要的石油加工贸易国的有利条件。</a:t>
            </a:r>
            <a:endParaRPr lang="zh-CN" altLang="en-US" sz="2800" b="1" dirty="0">
              <a:solidFill>
                <a:srgbClr val="0221DE"/>
              </a:solidFill>
            </a:endParaRPr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5419636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/>
                <a:cs typeface="Times New Roman" pitchFamily="18" charset="0"/>
              </a:rPr>
              <a:t>(2)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/>
                <a:cs typeface="Times New Roman" pitchFamily="18" charset="0"/>
              </a:rPr>
              <a:t>原料：距东南亚石油产区近，处在世界重要的原油运输航线上。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仿宋_GB2312"/>
                <a:cs typeface="Times New Roman" pitchFamily="18" charset="0"/>
              </a:rPr>
              <a:t>市场：销往东南亚国家，市场距离近；销往东亚国家，市场需求量大。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" y="-11429"/>
            <a:ext cx="9173845" cy="68662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247015"/>
            <a:ext cx="402463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                </a:t>
            </a:r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印 尼</a:t>
            </a:r>
            <a:r>
              <a:rPr lang="zh-CN" altLang="en-US" sz="66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图片 2" descr="timg (7)_副本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398" y="518161"/>
            <a:ext cx="875030" cy="6565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65101"/>
            <a:ext cx="6553200" cy="825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10000"/>
                  </a:schemeClr>
                </a:solidFill>
                <a:latin typeface="华文隶书" pitchFamily="2" charset="-122"/>
                <a:ea typeface="华文隶书" pitchFamily="2" charset="-122"/>
              </a:rPr>
              <a:t>印度尼西亚</a:t>
            </a:r>
            <a:r>
              <a:rPr lang="en-US" altLang="zh-CN" dirty="0" smtClean="0">
                <a:solidFill>
                  <a:schemeClr val="tx1">
                    <a:lumMod val="10000"/>
                  </a:schemeClr>
                </a:solidFill>
              </a:rPr>
              <a:t>——</a:t>
            </a:r>
            <a:r>
              <a:rPr lang="zh-CN" altLang="en-US" dirty="0" smtClean="0">
                <a:solidFill>
                  <a:schemeClr val="tx1">
                    <a:lumMod val="10000"/>
                  </a:schemeClr>
                </a:solidFill>
              </a:rPr>
              <a:t>婆罗浮屠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90925"/>
            <a:ext cx="4572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90600"/>
            <a:ext cx="4381500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53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 (5)"/>
          <p:cNvPicPr>
            <a:picLocks noChangeAspect="1"/>
          </p:cNvPicPr>
          <p:nvPr/>
        </p:nvPicPr>
        <p:blipFill>
          <a:blip r:embed="rId2" cstate="print"/>
          <a:srcRect r="28101"/>
          <a:stretch>
            <a:fillRect/>
          </a:stretch>
        </p:blipFill>
        <p:spPr>
          <a:xfrm>
            <a:off x="144003" y="4103369"/>
            <a:ext cx="2038985" cy="26708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7886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三、印尼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（火山、千岛之国）</a:t>
            </a:r>
            <a:r>
              <a:rPr lang="zh-CN" altLang="en-US" sz="2800">
                <a:solidFill>
                  <a:schemeClr val="bg1"/>
                </a:solidFill>
                <a:latin typeface="+mn-ea"/>
                <a:cs typeface="+mn-ea"/>
              </a:rPr>
              <a:t> 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798947" y="72002"/>
            <a:ext cx="203009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92967" y="135890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概 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4001" y="1080010"/>
            <a:ext cx="8837930" cy="293618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印度尼西亚位于赤道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由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1.3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万千多个岛屿组成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是东南亚面积最大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人口最多的国家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2.6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亿，一半在爪哇岛）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  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印尼是典型的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热带雨林气候，多对流雨，多火山地震</a:t>
            </a:r>
            <a:r>
              <a:rPr lang="zh-CN" altLang="en-US" sz="28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印尼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石油、天然气、锡、铝土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等矿产资源丰富。农业以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水稻、热带经济作物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为主。工业以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采矿业、劳动密集型制造业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为主。主要城市：雅加达、万隆。</a:t>
            </a:r>
            <a:endParaRPr lang="zh-CN" altLang="en-US" sz="2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6" name="图片 15" descr="印尼"/>
          <p:cNvPicPr>
            <a:picLocks noChangeAspect="1"/>
          </p:cNvPicPr>
          <p:nvPr/>
        </p:nvPicPr>
        <p:blipFill>
          <a:blip r:embed="rId3" cstate="print"/>
          <a:srcRect l="425" r="632"/>
          <a:stretch>
            <a:fillRect/>
          </a:stretch>
        </p:blipFill>
        <p:spPr>
          <a:xfrm>
            <a:off x="2243457" y="4104006"/>
            <a:ext cx="6739255" cy="2670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1294766" y="4104005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雅加达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4CD68"/>
            </a:gs>
            <a:gs pos="100000">
              <a:srgbClr val="0B6E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13021" y="2590166"/>
            <a:ext cx="4717958" cy="14465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8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课时结束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3" name="Picture 3" descr="2">
            <a:hlinkClick r:id="" action="ppaction://noaction"/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852" y="903288"/>
            <a:ext cx="4460875" cy="5954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65" name="Rectangle 5"/>
          <p:cNvSpPr>
            <a:spLocks noChangeArrowheads="1"/>
          </p:cNvSpPr>
          <p:nvPr/>
        </p:nvSpPr>
        <p:spPr bwMode="auto">
          <a:xfrm>
            <a:off x="4932365" y="955924"/>
            <a:ext cx="3960813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宋体" pitchFamily="2" charset="-122"/>
                <a:ea typeface="华文宋体" pitchFamily="2" charset="-122"/>
                <a:cs typeface="+mn-cs"/>
              </a:rPr>
              <a:t>        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宋体" pitchFamily="2" charset="-122"/>
                <a:ea typeface="华文宋体" pitchFamily="2" charset="-122"/>
                <a:cs typeface="+mn-cs"/>
              </a:rPr>
              <a:t>泛亚铁路纵贯中南半岛，将成为一条重要的国际通道。</a:t>
            </a:r>
          </a:p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宋体" pitchFamily="2" charset="-122"/>
                <a:ea typeface="华文宋体" pitchFamily="2" charset="-122"/>
                <a:cs typeface="+mn-cs"/>
              </a:rPr>
              <a:t>①将有利于加强东南亚各国的物资交流</a:t>
            </a:r>
          </a:p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宋体" pitchFamily="2" charset="-122"/>
                <a:ea typeface="华文宋体" pitchFamily="2" charset="-122"/>
                <a:cs typeface="+mn-cs"/>
              </a:rPr>
              <a:t>②可加快湄公河流域的开发，促进湄公河流域经济带的形成和发展。</a:t>
            </a:r>
          </a:p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宋体" pitchFamily="2" charset="-122"/>
                <a:ea typeface="华文宋体" pitchFamily="2" charset="-122"/>
                <a:cs typeface="+mn-cs"/>
              </a:rPr>
              <a:t>③可加强中国西南部各省市与东南亚的联系。④对中国来说，可形成新的西南出海口 ⑤可保证我国国家战略安全。</a:t>
            </a:r>
          </a:p>
        </p:txBody>
      </p:sp>
      <p:sp>
        <p:nvSpPr>
          <p:cNvPr id="73732" name="Rectangle 6"/>
          <p:cNvSpPr/>
          <p:nvPr/>
        </p:nvSpPr>
        <p:spPr>
          <a:xfrm>
            <a:off x="3851276" y="188914"/>
            <a:ext cx="4716356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/>
              <a:t>修建泛亚铁路的重大意义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8"/>
          <p:cNvGraphicFramePr>
            <a:graphicFrameLocks noChangeAspect="1"/>
          </p:cNvGraphicFramePr>
          <p:nvPr/>
        </p:nvGraphicFramePr>
        <p:xfrm>
          <a:off x="323852" y="-11112"/>
          <a:ext cx="8316913" cy="686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3" imgW="8692308" imgH="4649118" progId="">
                  <p:embed/>
                </p:oleObj>
              </mc:Choice>
              <mc:Fallback>
                <p:oleObj r:id="rId3" imgW="8692308" imgH="4649118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2" y="-11112"/>
                        <a:ext cx="8316913" cy="686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2" name="Text Box 4">
            <a:hlinkClick r:id="" action="ppaction://noaction"/>
          </p:cNvPr>
          <p:cNvSpPr txBox="1"/>
          <p:nvPr/>
        </p:nvSpPr>
        <p:spPr>
          <a:xfrm>
            <a:off x="430215" y="4848226"/>
            <a:ext cx="8713787" cy="1988237"/>
          </a:xfrm>
          <a:prstGeom prst="rect">
            <a:avLst/>
          </a:prstGeom>
          <a:solidFill>
            <a:srgbClr val="CCFFCC"/>
          </a:solidFill>
          <a:ln w="38100" cap="flat" cmpd="dbl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5000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克拉运河的开凿，对我国来说将具有很大的经济意义。运河不仅可以运油，还可以运输其他货物，而且将改变欧亚贸易路线。它可以使我国对欧洲、非洲贸易航程缩短，运输安全性得到提高。</a:t>
            </a:r>
          </a:p>
        </p:txBody>
      </p:sp>
      <p:sp>
        <p:nvSpPr>
          <p:cNvPr id="191495" name="AutoShape 7"/>
          <p:cNvSpPr/>
          <p:nvPr/>
        </p:nvSpPr>
        <p:spPr>
          <a:xfrm>
            <a:off x="4140202" y="260349"/>
            <a:ext cx="4824413" cy="3600451"/>
          </a:xfrm>
          <a:prstGeom prst="wedgeRectCallout">
            <a:avLst>
              <a:gd name="adj1" fmla="val -83333"/>
              <a:gd name="adj2" fmla="val -5907"/>
            </a:avLst>
          </a:prstGeom>
          <a:solidFill>
            <a:srgbClr val="FFCC99"/>
          </a:solidFill>
          <a:ln w="57150" cap="flat" cmpd="sng">
            <a:solidFill>
              <a:srgbClr val="99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拟建中的克拉运河全长约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112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公里，初步测算需耗时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10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年，耗资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280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亿美元。运河开通后，船舶无须经马六甲海峡，可直接从印度洋的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安达曼海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进入太平洋的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泰国湾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，太平洋与印度洋之间的航程至少缩短约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1200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公里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大型轮船可节省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至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天时间，每次航程预计可节省近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30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万美元。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2" grpId="0" bldLvl="0" animBg="1"/>
      <p:bldP spid="191495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Text Box 2"/>
          <p:cNvSpPr txBox="1">
            <a:spLocks noChangeArrowheads="1"/>
          </p:cNvSpPr>
          <p:nvPr/>
        </p:nvSpPr>
        <p:spPr bwMode="auto">
          <a:xfrm>
            <a:off x="4067175" y="908050"/>
            <a:ext cx="4876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3600" b="1" kern="1200" cap="none" spc="0" normalizeH="0" baseline="0" noProof="0">
                <a:solidFill>
                  <a:srgbClr val="7C042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澜沧江</a:t>
            </a:r>
            <a:r>
              <a:rPr kumimoji="1" lang="en-US" altLang="zh-CN" sz="3600" b="1" kern="1200" cap="none" spc="0" normalizeH="0" baseline="0" noProof="0">
                <a:solidFill>
                  <a:srgbClr val="7C042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—</a:t>
            </a:r>
            <a:r>
              <a:rPr kumimoji="1" lang="zh-CN" altLang="en-US" sz="3600" b="1" kern="1200" cap="none" spc="0" normalizeH="0" baseline="0" noProof="0">
                <a:solidFill>
                  <a:srgbClr val="7C042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湄公河的开发</a:t>
            </a: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4284665" y="1628776"/>
            <a:ext cx="462121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>
                <a:solidFill>
                  <a:srgbClr val="FFFF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  </a:t>
            </a:r>
            <a:r>
              <a:rPr kumimoji="1" lang="zh-CN" altLang="en-US" sz="2800" b="1" kern="1200" cap="none" spc="0" normalizeH="0" baseline="0" noProof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澜沧江发源于唐古拉山，流经青海、西藏、云南，在云南省西双版纳勐腊县出境后称为湄公河，再经缅甸、老挝、泰国、柬埔寨、越南注入南海。澜沧江在云南境内河长１２４０公里，天然落差达１７８０米，它的中下游尤其具备大规模开发梯级水电站的优良条件。 </a:t>
            </a:r>
          </a:p>
        </p:txBody>
      </p:sp>
      <p:pic>
        <p:nvPicPr>
          <p:cNvPr id="75780" name="Picture 4" descr="4">
            <a:hlinkClick r:id="" action="ppaction://noaction"/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852" y="333375"/>
            <a:ext cx="3776663" cy="6324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3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0900"/>
            <a:ext cx="3970338" cy="825500"/>
          </a:xfrm>
        </p:spPr>
        <p:txBody>
          <a:bodyPr/>
          <a:lstStyle/>
          <a:p>
            <a:pPr eaLnBrk="1" hangingPunct="1"/>
            <a:r>
              <a:rPr lang="zh-CN" altLang="en-US" sz="3600" b="1" smtClean="0"/>
              <a:t>东南亚的水稻收获</a:t>
            </a:r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0"/>
            <a:ext cx="4572000" cy="30654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238500"/>
            <a:ext cx="5029200" cy="3390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63845" name="Picture 5" descr="水稻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3048000"/>
            <a:ext cx="272256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0" name="Picture 6" descr="blue_velvet_077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63000" y="64770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4867" name="Picture 3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105400" cy="322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868" name="Picture 4" descr="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2250" y="0"/>
            <a:ext cx="5111750" cy="335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5364163" y="5734050"/>
            <a:ext cx="316865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200">
                <a:solidFill>
                  <a:schemeClr val="hlink"/>
                </a:solidFill>
                <a:latin typeface="Arial" charset="0"/>
              </a:rPr>
              <a:t>东南亚的橡胶林</a:t>
            </a:r>
          </a:p>
        </p:txBody>
      </p:sp>
      <p:pic>
        <p:nvPicPr>
          <p:cNvPr id="99334" name="Picture 6" descr="东南亚橡胶生产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43313"/>
            <a:ext cx="4876800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5" name="Picture 7" descr="File0005"/>
          <p:cNvPicPr>
            <a:picLocks noChangeAspect="1" noChangeArrowheads="1"/>
          </p:cNvPicPr>
          <p:nvPr/>
        </p:nvPicPr>
        <p:blipFill>
          <a:blip r:embed="rId5" cstate="print"/>
          <a:srcRect l="20082" t="7640" r="69479" b="83571"/>
          <a:stretch>
            <a:fillRect/>
          </a:stretch>
        </p:blipFill>
        <p:spPr bwMode="auto">
          <a:xfrm>
            <a:off x="6248400" y="3352800"/>
            <a:ext cx="2000250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blue_velvet_077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63000" y="64770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4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16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1"/>
          <p:cNvSpPr txBox="1">
            <a:spLocks noChangeArrowheads="1"/>
          </p:cNvSpPr>
          <p:nvPr/>
        </p:nvSpPr>
        <p:spPr bwMode="auto">
          <a:xfrm>
            <a:off x="0" y="6338888"/>
            <a:ext cx="2438400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ea typeface="幼圆" pitchFamily="49" charset="-122"/>
              </a:rPr>
              <a:t>食用植物油</a:t>
            </a: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003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5892" name="Picture 4" descr="油棕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95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9" name="Text Box 6"/>
          <p:cNvSpPr txBox="1">
            <a:spLocks noChangeArrowheads="1"/>
          </p:cNvSpPr>
          <p:nvPr/>
        </p:nvSpPr>
        <p:spPr bwMode="auto">
          <a:xfrm>
            <a:off x="5795963" y="6021388"/>
            <a:ext cx="2879725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200">
                <a:latin typeface="Arial" charset="0"/>
              </a:rPr>
              <a:t>东南亚的油棕</a:t>
            </a:r>
          </a:p>
        </p:txBody>
      </p:sp>
      <p:pic>
        <p:nvPicPr>
          <p:cNvPr id="165895" name="Picture 7" descr="f_1648157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333375"/>
            <a:ext cx="7250112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6" name="Picture 8" descr="657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765175"/>
            <a:ext cx="6913562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7" name="Picture 9" descr="a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889000"/>
            <a:ext cx="6478588" cy="5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blue_velvet_077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63000" y="64770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4" dur="2000"/>
                                        <p:tgtEl>
                                          <p:spTgt spid="16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6916" name="Picture 4" descr="椰树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19700" cy="378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17" name="Picture 5" descr="椰树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9700" y="88900"/>
            <a:ext cx="3924300" cy="676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18" name="Picture 6" descr="椰树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789363"/>
            <a:ext cx="5364163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8172450" y="5345113"/>
            <a:ext cx="793750" cy="3024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4000">
                <a:solidFill>
                  <a:schemeClr val="hlink"/>
                </a:solidFill>
                <a:latin typeface="Arial" charset="0"/>
                <a:ea typeface="黑体" pitchFamily="49" charset="-122"/>
              </a:rPr>
              <a:t>椰子</a:t>
            </a:r>
          </a:p>
        </p:txBody>
      </p:sp>
      <p:pic>
        <p:nvPicPr>
          <p:cNvPr id="166920" name="Picture 8" descr="0810171354634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9613" y="0"/>
            <a:ext cx="5472112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21" name="Picture 9" descr="File0005"/>
          <p:cNvPicPr>
            <a:picLocks noChangeAspect="1" noChangeArrowheads="1"/>
          </p:cNvPicPr>
          <p:nvPr/>
        </p:nvPicPr>
        <p:blipFill>
          <a:blip r:embed="rId6" cstate="print"/>
          <a:srcRect l="9660" t="16777" r="80087" b="74489"/>
          <a:stretch>
            <a:fillRect/>
          </a:stretch>
        </p:blipFill>
        <p:spPr bwMode="auto">
          <a:xfrm>
            <a:off x="0" y="3810000"/>
            <a:ext cx="2816225" cy="328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blue_velvet_077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63000" y="64770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669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201034018392614cfe0edee576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500563" y="333377"/>
            <a:ext cx="4339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FF0066"/>
                </a:solidFill>
                <a:ea typeface="华文行楷" panose="02010800040101010101" pitchFamily="2" charset="-122"/>
              </a:rPr>
              <a:t>缅甸仰光大金塔夜景</a:t>
            </a:r>
          </a:p>
          <a:p>
            <a:pPr eaLnBrk="1" hangingPunct="1"/>
            <a:endParaRPr lang="en-US" altLang="zh-CN" sz="3600">
              <a:solidFill>
                <a:srgbClr val="00CC00"/>
              </a:solidFill>
              <a:ea typeface="华文行楷" panose="02010800040101010101" pitchFamily="2" charset="-122"/>
            </a:endParaRP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5292726" y="1341439"/>
            <a:ext cx="272382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i="1">
                <a:solidFill>
                  <a:srgbClr val="00CC00"/>
                </a:solidFill>
                <a:ea typeface="华文行楷" panose="02010800040101010101" pitchFamily="2" charset="-122"/>
              </a:rPr>
              <a:t>7</a:t>
            </a:r>
            <a:r>
              <a:rPr lang="zh-CN" altLang="en-US" sz="3600" i="1">
                <a:solidFill>
                  <a:srgbClr val="00CC00"/>
                </a:solidFill>
                <a:ea typeface="华文行楷" panose="02010800040101010101" pitchFamily="2" charset="-122"/>
              </a:rPr>
              <a:t>吨黄金建成</a:t>
            </a:r>
          </a:p>
          <a:p>
            <a:pPr eaLnBrk="1" hangingPunct="1"/>
            <a:endParaRPr lang="en-US" altLang="zh-CN" sz="3600">
              <a:solidFill>
                <a:srgbClr val="00CC00"/>
              </a:solidFill>
              <a:ea typeface="华文行楷" panose="02010800040101010101" pitchFamily="2" charset="-122"/>
            </a:endParaRPr>
          </a:p>
        </p:txBody>
      </p:sp>
      <p:sp>
        <p:nvSpPr>
          <p:cNvPr id="195589" name="Rectangle 5"/>
          <p:cNvSpPr>
            <a:spLocks noChangeArrowheads="1"/>
          </p:cNvSpPr>
          <p:nvPr/>
        </p:nvSpPr>
        <p:spPr bwMode="auto">
          <a:xfrm>
            <a:off x="3505200" y="2209800"/>
            <a:ext cx="5181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Char char="¨"/>
            </a:pPr>
            <a:r>
              <a:rPr lang="zh-CN" altLang="en-US" sz="2400">
                <a:solidFill>
                  <a:schemeClr val="bg1"/>
                </a:solidFill>
              </a:rPr>
              <a:t>缅甸</a:t>
            </a:r>
            <a:r>
              <a:rPr lang="en-US" altLang="zh-CN" sz="2400">
                <a:solidFill>
                  <a:schemeClr val="bg1"/>
                </a:solidFill>
              </a:rPr>
              <a:t>80</a:t>
            </a:r>
            <a:r>
              <a:rPr lang="zh-CN" altLang="en-US" sz="2400">
                <a:solidFill>
                  <a:schemeClr val="bg1"/>
                </a:solidFill>
              </a:rPr>
              <a:t>％的人口信奉佛教，据统计，该国现有佛塔</a:t>
            </a:r>
            <a:r>
              <a:rPr lang="en-US" altLang="zh-CN" sz="2400">
                <a:solidFill>
                  <a:schemeClr val="bg1"/>
                </a:solidFill>
              </a:rPr>
              <a:t>10</a:t>
            </a:r>
            <a:r>
              <a:rPr lang="zh-CN" altLang="en-US" sz="2400">
                <a:solidFill>
                  <a:schemeClr val="bg1"/>
                </a:solidFill>
              </a:rPr>
              <a:t>万多座，平均</a:t>
            </a:r>
            <a:r>
              <a:rPr lang="en-US" altLang="zh-CN" sz="2400">
                <a:solidFill>
                  <a:schemeClr val="bg1"/>
                </a:solidFill>
              </a:rPr>
              <a:t>300</a:t>
            </a:r>
            <a:r>
              <a:rPr lang="zh-CN" altLang="en-US" sz="2400">
                <a:solidFill>
                  <a:schemeClr val="bg1"/>
                </a:solidFill>
              </a:rPr>
              <a:t>多人一座，因此，缅甸又有“万塔之国”的美称。</a:t>
            </a:r>
          </a:p>
        </p:txBody>
      </p:sp>
    </p:spTree>
    <p:extLst>
      <p:ext uri="{BB962C8B-B14F-4D97-AF65-F5344CB8AC3E}">
        <p14:creationId xmlns:p14="http://schemas.microsoft.com/office/powerpoint/2010/main" val="36971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/>
      <p:bldP spid="19558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7812088" y="620713"/>
            <a:ext cx="1006475" cy="1728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5400">
                <a:solidFill>
                  <a:srgbClr val="FF0000"/>
                </a:solidFill>
                <a:latin typeface="Arial" charset="0"/>
              </a:rPr>
              <a:t>蕉麻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10240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67941" name="Picture 5" descr="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5881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2" name="Picture 6" descr="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1500" y="0"/>
            <a:ext cx="3492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3" name="Picture 7" descr="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655320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4" name="Picture 8" descr="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0113" y="1844675"/>
            <a:ext cx="7797800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5" name="Picture 9" descr="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541338" y="-242888"/>
            <a:ext cx="9685338" cy="710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11" name="Text Box 11"/>
          <p:cNvSpPr txBox="1">
            <a:spLocks noChangeArrowheads="1"/>
          </p:cNvSpPr>
          <p:nvPr/>
        </p:nvSpPr>
        <p:spPr bwMode="auto">
          <a:xfrm>
            <a:off x="0" y="6338888"/>
            <a:ext cx="8077200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幼圆" pitchFamily="49" charset="-122"/>
                <a:ea typeface="幼圆" pitchFamily="49" charset="-122"/>
              </a:rPr>
              <a:t>制造渔用绳索及织网，也可用以织麻布 </a:t>
            </a:r>
          </a:p>
        </p:txBody>
      </p:sp>
      <p:pic>
        <p:nvPicPr>
          <p:cNvPr id="12" name="Picture 6" descr="blue_velvet_077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63000" y="64770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16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8" dur="2000"/>
                                        <p:tgtEl>
                                          <p:spTgt spid="16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553200" y="5105400"/>
            <a:ext cx="2128838" cy="825500"/>
          </a:xfrm>
        </p:spPr>
        <p:txBody>
          <a:bodyPr/>
          <a:lstStyle/>
          <a:p>
            <a:pPr eaLnBrk="1" hangingPunct="1"/>
            <a:r>
              <a:rPr lang="zh-CN" altLang="en-US" sz="3600" b="1" smtClean="0"/>
              <a:t>咖啡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304800"/>
            <a:ext cx="2886075" cy="2874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04800"/>
            <a:ext cx="5562600" cy="34909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68965" name="Picture 5" descr="咖啡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962400"/>
            <a:ext cx="4572000" cy="291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ue_velvet_077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63000" y="64770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ext Box 2"/>
          <p:cNvSpPr txBox="1">
            <a:spLocks noChangeArrowheads="1"/>
          </p:cNvSpPr>
          <p:nvPr/>
        </p:nvSpPr>
        <p:spPr bwMode="auto">
          <a:xfrm>
            <a:off x="533400" y="5791202"/>
            <a:ext cx="81660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       </a:t>
            </a:r>
            <a:r>
              <a:rPr kumimoji="0" lang="zh-CN" altLang="en-US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缅甸古都和佛教文化遗址蒲甘，这里云集了各个历史时</a:t>
            </a:r>
          </a:p>
          <a:p>
            <a:pPr>
              <a:defRPr/>
            </a:pPr>
            <a:r>
              <a:rPr kumimoji="0" lang="zh-CN" altLang="en-US" sz="2400" dirty="0">
                <a:solidFill>
                  <a:schemeClr val="tx1">
                    <a:lumMod val="10000"/>
                  </a:schemeClr>
                </a:solidFill>
                <a:latin typeface="Arial" charset="0"/>
              </a:rPr>
              <a:t>期建造的佛塔和佛寺，有“万塔之城”的美称。</a:t>
            </a:r>
          </a:p>
        </p:txBody>
      </p:sp>
      <p:pic>
        <p:nvPicPr>
          <p:cNvPr id="14339" name="Picture 5" descr="https://timgsa.baidu.com/timg?image&amp;quality=80&amp;size=b9999_10000&amp;sec=1511346752973&amp;di=3b221f03c970d5316815d851edcd6d72&amp;imgtype=0&amp;src=http%3A%2F%2Fimgsrc.baidu.com%2Fimage%2Fc0%253Dshijue1%252C0%252C0%252C294%252C40%2Fsign%3D491a0dd5eafe9925df0161135cc134aa%2Fbd315c6034a85edffe82eb3343540923dd54759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8686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358234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634" name="Object 2"/>
          <p:cNvGraphicFramePr>
            <a:graphicFrameLocks noChangeAspect="1"/>
          </p:cNvGraphicFramePr>
          <p:nvPr/>
        </p:nvGraphicFramePr>
        <p:xfrm>
          <a:off x="0" y="2"/>
          <a:ext cx="5638800" cy="424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位图图像" r:id="rId3" imgW="7059010" imgH="5315692" progId="PBrush">
                  <p:embed/>
                </p:oleObj>
              </mc:Choice>
              <mc:Fallback>
                <p:oleObj name="位图图像" r:id="rId3" imgW="7059010" imgH="5315692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"/>
                        <a:ext cx="5638800" cy="424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5" name="Object 3"/>
          <p:cNvGraphicFramePr>
            <a:graphicFrameLocks noChangeAspect="1"/>
          </p:cNvGraphicFramePr>
          <p:nvPr/>
        </p:nvGraphicFramePr>
        <p:xfrm>
          <a:off x="4143377" y="3149600"/>
          <a:ext cx="5000625" cy="370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位图图像" r:id="rId5" imgW="7104762" imgH="5266667" progId="PBrush">
                  <p:embed/>
                </p:oleObj>
              </mc:Choice>
              <mc:Fallback>
                <p:oleObj name="位图图像" r:id="rId5" imgW="7104762" imgH="5266667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7" y="3149600"/>
                        <a:ext cx="5000625" cy="370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6" name="Text Box 4"/>
          <p:cNvSpPr txBox="1">
            <a:spLocks noChangeArrowheads="1"/>
          </p:cNvSpPr>
          <p:nvPr/>
        </p:nvSpPr>
        <p:spPr bwMode="auto">
          <a:xfrm>
            <a:off x="0" y="4640263"/>
            <a:ext cx="3962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ea typeface="华文新魏" panose="02010800040101010101" pitchFamily="2" charset="-122"/>
              </a:rPr>
              <a:t>全部由石头堆砌而成，没有任何的粘合物和泥土</a:t>
            </a:r>
          </a:p>
        </p:txBody>
      </p:sp>
      <p:pic>
        <p:nvPicPr>
          <p:cNvPr id="19763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1"/>
            <a:ext cx="4138612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152400" y="2"/>
            <a:ext cx="44196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660066"/>
                </a:solidFill>
                <a:ea typeface="黑体" panose="02010609060101010101" pitchFamily="49" charset="-122"/>
              </a:rPr>
              <a:t>柬埔寨的吴哥窟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800">
              <a:solidFill>
                <a:srgbClr val="660066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25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9338" y="557214"/>
            <a:ext cx="2184400" cy="596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600" b="1" smtClean="0">
                <a:solidFill>
                  <a:srgbClr val="FF3300"/>
                </a:solidFill>
              </a:rPr>
              <a:t>曼谷风光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11190" y="6092825"/>
            <a:ext cx="34307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泰国曼谷的水上市场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176"/>
            <a:ext cx="42291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40" y="1628775"/>
            <a:ext cx="4713287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703889" y="6007101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ea typeface="华文行楷" panose="02010800040101010101" pitchFamily="2" charset="-122"/>
              </a:rPr>
              <a:t>泰国皇宫</a:t>
            </a:r>
          </a:p>
        </p:txBody>
      </p:sp>
    </p:spTree>
    <p:extLst>
      <p:ext uri="{BB962C8B-B14F-4D97-AF65-F5344CB8AC3E}">
        <p14:creationId xmlns:p14="http://schemas.microsoft.com/office/powerpoint/2010/main" val="232610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2752</Words>
  <Application>Microsoft Office PowerPoint</Application>
  <PresentationFormat>全屏显示(4:3)</PresentationFormat>
  <Paragraphs>341</Paragraphs>
  <Slides>61</Slides>
  <Notes>3</Notes>
  <HiddenSlides>1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81" baseType="lpstr">
      <vt:lpstr>仿宋_GB2312</vt:lpstr>
      <vt:lpstr>黑体</vt:lpstr>
      <vt:lpstr>华文行楷</vt:lpstr>
      <vt:lpstr>华文隶书</vt:lpstr>
      <vt:lpstr>华文宋体</vt:lpstr>
      <vt:lpstr>华文新魏</vt:lpstr>
      <vt:lpstr>楷体</vt:lpstr>
      <vt:lpstr>楷体_GB2312</vt:lpstr>
      <vt:lpstr>隶书</vt:lpstr>
      <vt:lpstr>宋体</vt:lpstr>
      <vt:lpstr>微软雅黑</vt:lpstr>
      <vt:lpstr>幼圆</vt:lpstr>
      <vt:lpstr>Arial</vt:lpstr>
      <vt:lpstr>Calibri</vt:lpstr>
      <vt:lpstr>Calibri Light</vt:lpstr>
      <vt:lpstr>Courier New</vt:lpstr>
      <vt:lpstr>Symbol</vt:lpstr>
      <vt:lpstr>Times New Roman</vt:lpstr>
      <vt:lpstr>Office 主题</vt:lpstr>
      <vt:lpstr>位图图像</vt:lpstr>
      <vt:lpstr>PowerPoint 演示文稿</vt:lpstr>
      <vt:lpstr>迷人的东南亚海滨</vt:lpstr>
      <vt:lpstr>迷人的东南亚海滨</vt:lpstr>
      <vt:lpstr>PowerPoint 演示文稿</vt:lpstr>
      <vt:lpstr>印度尼西亚——婆罗浮屠</vt:lpstr>
      <vt:lpstr>PowerPoint 演示文稿</vt:lpstr>
      <vt:lpstr>PowerPoint 演示文稿</vt:lpstr>
      <vt:lpstr>PowerPoint 演示文稿</vt:lpstr>
      <vt:lpstr>曼谷风光</vt:lpstr>
      <vt:lpstr>泰国最古老的佛庙</vt:lpstr>
      <vt:lpstr>PowerPoint 演示文稿</vt:lpstr>
      <vt:lpstr>PowerPoint 演示文稿</vt:lpstr>
      <vt:lpstr>越南的下龙湾</vt:lpstr>
      <vt:lpstr>花园城市——新加坡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东南亚的水稻收获</vt:lpstr>
      <vt:lpstr>PowerPoint 演示文稿</vt:lpstr>
      <vt:lpstr>PowerPoint 演示文稿</vt:lpstr>
      <vt:lpstr>PowerPoint 演示文稿</vt:lpstr>
      <vt:lpstr>PowerPoint 演示文稿</vt:lpstr>
      <vt:lpstr>咖啡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User</cp:lastModifiedBy>
  <cp:revision>219</cp:revision>
  <dcterms:created xsi:type="dcterms:W3CDTF">2018-12-23T05:02:00Z</dcterms:created>
  <dcterms:modified xsi:type="dcterms:W3CDTF">2020-10-15T04:27:53Z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